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354" r:id="rId3"/>
    <p:sldId id="356" r:id="rId4"/>
    <p:sldId id="355" r:id="rId5"/>
    <p:sldId id="358" r:id="rId6"/>
    <p:sldId id="387" r:id="rId7"/>
    <p:sldId id="386" r:id="rId8"/>
    <p:sldId id="357" r:id="rId9"/>
    <p:sldId id="342" r:id="rId10"/>
    <p:sldId id="343" r:id="rId11"/>
    <p:sldId id="369" r:id="rId12"/>
    <p:sldId id="371" r:id="rId13"/>
    <p:sldId id="370" r:id="rId14"/>
    <p:sldId id="373" r:id="rId15"/>
    <p:sldId id="374" r:id="rId16"/>
    <p:sldId id="372" r:id="rId17"/>
    <p:sldId id="379" r:id="rId18"/>
    <p:sldId id="380" r:id="rId19"/>
    <p:sldId id="381" r:id="rId20"/>
    <p:sldId id="377" r:id="rId21"/>
    <p:sldId id="382" r:id="rId22"/>
    <p:sldId id="385" r:id="rId23"/>
    <p:sldId id="383" r:id="rId24"/>
    <p:sldId id="384" r:id="rId25"/>
    <p:sldId id="375" r:id="rId26"/>
    <p:sldId id="353"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2CEC57-9FDD-43E4-8447-3BD57B84F94B}" type="datetimeFigureOut">
              <a:rPr lang="en-GB" smtClean="0"/>
              <a:t>27/11/2023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B31A3F-942C-4193-9FDA-C72A315E3A2B}" type="slidenum">
              <a:rPr lang="en-GB" smtClean="0"/>
              <a:t>‹#›</a:t>
            </a:fld>
            <a:endParaRPr lang="en-GB"/>
          </a:p>
        </p:txBody>
      </p:sp>
    </p:spTree>
    <p:extLst>
      <p:ext uri="{BB962C8B-B14F-4D97-AF65-F5344CB8AC3E}">
        <p14:creationId xmlns:p14="http://schemas.microsoft.com/office/powerpoint/2010/main" val="2246149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F1AA7-F218-1FE7-BDCA-6CE87773CF1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E0B6614-DBF5-0599-EB12-1352A98C10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3CAC75C-EF86-FFF2-4873-9DF6F2FE3FBD}"/>
              </a:ext>
            </a:extLst>
          </p:cNvPr>
          <p:cNvSpPr>
            <a:spLocks noGrp="1"/>
          </p:cNvSpPr>
          <p:nvPr>
            <p:ph type="dt" sz="half" idx="10"/>
          </p:nvPr>
        </p:nvSpPr>
        <p:spPr/>
        <p:txBody>
          <a:bodyPr/>
          <a:lstStyle/>
          <a:p>
            <a:fld id="{1393BE3D-508D-4B7B-89D7-C3163BD63C83}" type="datetimeFigureOut">
              <a:rPr lang="en-GB" smtClean="0"/>
              <a:t>27/11/2023</a:t>
            </a:fld>
            <a:endParaRPr lang="en-GB"/>
          </a:p>
        </p:txBody>
      </p:sp>
      <p:sp>
        <p:nvSpPr>
          <p:cNvPr id="5" name="Footer Placeholder 4">
            <a:extLst>
              <a:ext uri="{FF2B5EF4-FFF2-40B4-BE49-F238E27FC236}">
                <a16:creationId xmlns:a16="http://schemas.microsoft.com/office/drawing/2014/main" id="{96BF6F04-D3AB-D954-6D66-0513E07A01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8A5C86-C413-2668-54DD-C895FADF8D39}"/>
              </a:ext>
            </a:extLst>
          </p:cNvPr>
          <p:cNvSpPr>
            <a:spLocks noGrp="1"/>
          </p:cNvSpPr>
          <p:nvPr>
            <p:ph type="sldNum" sz="quarter" idx="12"/>
          </p:nvPr>
        </p:nvSpPr>
        <p:spPr/>
        <p:txBody>
          <a:bodyPr/>
          <a:lstStyle/>
          <a:p>
            <a:fld id="{14FE4746-20A7-4041-9611-DAA36C087728}" type="slidenum">
              <a:rPr lang="en-GB" smtClean="0"/>
              <a:t>‹#›</a:t>
            </a:fld>
            <a:endParaRPr lang="en-GB"/>
          </a:p>
        </p:txBody>
      </p:sp>
    </p:spTree>
    <p:extLst>
      <p:ext uri="{BB962C8B-B14F-4D97-AF65-F5344CB8AC3E}">
        <p14:creationId xmlns:p14="http://schemas.microsoft.com/office/powerpoint/2010/main" val="3493308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73FE4-8AC0-B3FD-BBA8-D2B75AB22E8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34250A3-F411-C0CE-1ACF-116B7402AAA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6B42EF1-B223-8797-53FC-22913DFD0965}"/>
              </a:ext>
            </a:extLst>
          </p:cNvPr>
          <p:cNvSpPr>
            <a:spLocks noGrp="1"/>
          </p:cNvSpPr>
          <p:nvPr>
            <p:ph type="dt" sz="half" idx="10"/>
          </p:nvPr>
        </p:nvSpPr>
        <p:spPr/>
        <p:txBody>
          <a:bodyPr/>
          <a:lstStyle/>
          <a:p>
            <a:fld id="{1393BE3D-508D-4B7B-89D7-C3163BD63C83}" type="datetimeFigureOut">
              <a:rPr lang="en-GB" smtClean="0"/>
              <a:t>27/11/2023</a:t>
            </a:fld>
            <a:endParaRPr lang="en-GB"/>
          </a:p>
        </p:txBody>
      </p:sp>
      <p:sp>
        <p:nvSpPr>
          <p:cNvPr id="5" name="Footer Placeholder 4">
            <a:extLst>
              <a:ext uri="{FF2B5EF4-FFF2-40B4-BE49-F238E27FC236}">
                <a16:creationId xmlns:a16="http://schemas.microsoft.com/office/drawing/2014/main" id="{B5C5EF85-9AAB-D479-CEB5-216A8C9C1DC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579D927-CAAC-8788-0DCB-BA0ADA5C7A70}"/>
              </a:ext>
            </a:extLst>
          </p:cNvPr>
          <p:cNvSpPr>
            <a:spLocks noGrp="1"/>
          </p:cNvSpPr>
          <p:nvPr>
            <p:ph type="sldNum" sz="quarter" idx="12"/>
          </p:nvPr>
        </p:nvSpPr>
        <p:spPr/>
        <p:txBody>
          <a:bodyPr/>
          <a:lstStyle/>
          <a:p>
            <a:fld id="{14FE4746-20A7-4041-9611-DAA36C087728}" type="slidenum">
              <a:rPr lang="en-GB" smtClean="0"/>
              <a:t>‹#›</a:t>
            </a:fld>
            <a:endParaRPr lang="en-GB"/>
          </a:p>
        </p:txBody>
      </p:sp>
    </p:spTree>
    <p:extLst>
      <p:ext uri="{BB962C8B-B14F-4D97-AF65-F5344CB8AC3E}">
        <p14:creationId xmlns:p14="http://schemas.microsoft.com/office/powerpoint/2010/main" val="952603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FBD903-FB63-D19C-377C-6B2C7B2DED7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AB6800B-0B75-40BE-6D90-EC020FD27C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04DA2A-2CC5-A906-5574-77840A5FAB61}"/>
              </a:ext>
            </a:extLst>
          </p:cNvPr>
          <p:cNvSpPr>
            <a:spLocks noGrp="1"/>
          </p:cNvSpPr>
          <p:nvPr>
            <p:ph type="dt" sz="half" idx="10"/>
          </p:nvPr>
        </p:nvSpPr>
        <p:spPr/>
        <p:txBody>
          <a:bodyPr/>
          <a:lstStyle/>
          <a:p>
            <a:fld id="{1393BE3D-508D-4B7B-89D7-C3163BD63C83}" type="datetimeFigureOut">
              <a:rPr lang="en-GB" smtClean="0"/>
              <a:t>27/11/2023</a:t>
            </a:fld>
            <a:endParaRPr lang="en-GB"/>
          </a:p>
        </p:txBody>
      </p:sp>
      <p:sp>
        <p:nvSpPr>
          <p:cNvPr id="5" name="Footer Placeholder 4">
            <a:extLst>
              <a:ext uri="{FF2B5EF4-FFF2-40B4-BE49-F238E27FC236}">
                <a16:creationId xmlns:a16="http://schemas.microsoft.com/office/drawing/2014/main" id="{56F333AF-2C34-ADFD-B1FB-FCD8AD8E297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C864F7D-1C72-F99D-60CC-6EE2C842DE75}"/>
              </a:ext>
            </a:extLst>
          </p:cNvPr>
          <p:cNvSpPr>
            <a:spLocks noGrp="1"/>
          </p:cNvSpPr>
          <p:nvPr>
            <p:ph type="sldNum" sz="quarter" idx="12"/>
          </p:nvPr>
        </p:nvSpPr>
        <p:spPr/>
        <p:txBody>
          <a:bodyPr/>
          <a:lstStyle/>
          <a:p>
            <a:fld id="{14FE4746-20A7-4041-9611-DAA36C087728}" type="slidenum">
              <a:rPr lang="en-GB" smtClean="0"/>
              <a:t>‹#›</a:t>
            </a:fld>
            <a:endParaRPr lang="en-GB"/>
          </a:p>
        </p:txBody>
      </p:sp>
    </p:spTree>
    <p:extLst>
      <p:ext uri="{BB962C8B-B14F-4D97-AF65-F5344CB8AC3E}">
        <p14:creationId xmlns:p14="http://schemas.microsoft.com/office/powerpoint/2010/main" val="3064290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1AC91-9C58-8BFC-C12C-F206FCD788E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34997D6-A73C-9C77-F56E-61FA6BD05CC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AC83520-9231-ECD2-63EF-986FCC79472A}"/>
              </a:ext>
            </a:extLst>
          </p:cNvPr>
          <p:cNvSpPr>
            <a:spLocks noGrp="1"/>
          </p:cNvSpPr>
          <p:nvPr>
            <p:ph type="dt" sz="half" idx="10"/>
          </p:nvPr>
        </p:nvSpPr>
        <p:spPr/>
        <p:txBody>
          <a:bodyPr/>
          <a:lstStyle/>
          <a:p>
            <a:fld id="{1393BE3D-508D-4B7B-89D7-C3163BD63C83}" type="datetimeFigureOut">
              <a:rPr lang="en-GB" smtClean="0"/>
              <a:t>27/11/2023</a:t>
            </a:fld>
            <a:endParaRPr lang="en-GB"/>
          </a:p>
        </p:txBody>
      </p:sp>
      <p:sp>
        <p:nvSpPr>
          <p:cNvPr id="5" name="Footer Placeholder 4">
            <a:extLst>
              <a:ext uri="{FF2B5EF4-FFF2-40B4-BE49-F238E27FC236}">
                <a16:creationId xmlns:a16="http://schemas.microsoft.com/office/drawing/2014/main" id="{512A0E2D-1CA3-F3DB-F9DB-F233977B983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E29B816-42CC-1BF5-A86D-D576C8015D66}"/>
              </a:ext>
            </a:extLst>
          </p:cNvPr>
          <p:cNvSpPr>
            <a:spLocks noGrp="1"/>
          </p:cNvSpPr>
          <p:nvPr>
            <p:ph type="sldNum" sz="quarter" idx="12"/>
          </p:nvPr>
        </p:nvSpPr>
        <p:spPr/>
        <p:txBody>
          <a:bodyPr/>
          <a:lstStyle/>
          <a:p>
            <a:fld id="{14FE4746-20A7-4041-9611-DAA36C087728}" type="slidenum">
              <a:rPr lang="en-GB" smtClean="0"/>
              <a:t>‹#›</a:t>
            </a:fld>
            <a:endParaRPr lang="en-GB"/>
          </a:p>
        </p:txBody>
      </p:sp>
    </p:spTree>
    <p:extLst>
      <p:ext uri="{BB962C8B-B14F-4D97-AF65-F5344CB8AC3E}">
        <p14:creationId xmlns:p14="http://schemas.microsoft.com/office/powerpoint/2010/main" val="1491613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3B4ED-BA64-F28B-1213-73872500CD0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1064FE1-D224-BBF7-CC44-C73465234C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7ADB61-4E10-301A-7F9B-E68FD483292B}"/>
              </a:ext>
            </a:extLst>
          </p:cNvPr>
          <p:cNvSpPr>
            <a:spLocks noGrp="1"/>
          </p:cNvSpPr>
          <p:nvPr>
            <p:ph type="dt" sz="half" idx="10"/>
          </p:nvPr>
        </p:nvSpPr>
        <p:spPr/>
        <p:txBody>
          <a:bodyPr/>
          <a:lstStyle/>
          <a:p>
            <a:fld id="{1393BE3D-508D-4B7B-89D7-C3163BD63C83}" type="datetimeFigureOut">
              <a:rPr lang="en-GB" smtClean="0"/>
              <a:t>27/11/2023</a:t>
            </a:fld>
            <a:endParaRPr lang="en-GB"/>
          </a:p>
        </p:txBody>
      </p:sp>
      <p:sp>
        <p:nvSpPr>
          <p:cNvPr id="5" name="Footer Placeholder 4">
            <a:extLst>
              <a:ext uri="{FF2B5EF4-FFF2-40B4-BE49-F238E27FC236}">
                <a16:creationId xmlns:a16="http://schemas.microsoft.com/office/drawing/2014/main" id="{71E311F1-A187-F371-070C-1FDD3306041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4B05B1-7A2E-27DE-460E-C2802C0526EE}"/>
              </a:ext>
            </a:extLst>
          </p:cNvPr>
          <p:cNvSpPr>
            <a:spLocks noGrp="1"/>
          </p:cNvSpPr>
          <p:nvPr>
            <p:ph type="sldNum" sz="quarter" idx="12"/>
          </p:nvPr>
        </p:nvSpPr>
        <p:spPr/>
        <p:txBody>
          <a:bodyPr/>
          <a:lstStyle/>
          <a:p>
            <a:fld id="{14FE4746-20A7-4041-9611-DAA36C087728}" type="slidenum">
              <a:rPr lang="en-GB" smtClean="0"/>
              <a:t>‹#›</a:t>
            </a:fld>
            <a:endParaRPr lang="en-GB"/>
          </a:p>
        </p:txBody>
      </p:sp>
    </p:spTree>
    <p:extLst>
      <p:ext uri="{BB962C8B-B14F-4D97-AF65-F5344CB8AC3E}">
        <p14:creationId xmlns:p14="http://schemas.microsoft.com/office/powerpoint/2010/main" val="3378519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8EAF3-B38F-A4B7-0F84-F49137531B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DCD6B45-E5F2-53D8-2C5B-8FC4E8FC0B0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16042B4-2730-EAC1-EC33-CB23427EBC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0622995-92AF-8978-2C2D-DC8AE973A9E7}"/>
              </a:ext>
            </a:extLst>
          </p:cNvPr>
          <p:cNvSpPr>
            <a:spLocks noGrp="1"/>
          </p:cNvSpPr>
          <p:nvPr>
            <p:ph type="dt" sz="half" idx="10"/>
          </p:nvPr>
        </p:nvSpPr>
        <p:spPr/>
        <p:txBody>
          <a:bodyPr/>
          <a:lstStyle/>
          <a:p>
            <a:fld id="{1393BE3D-508D-4B7B-89D7-C3163BD63C83}" type="datetimeFigureOut">
              <a:rPr lang="en-GB" smtClean="0"/>
              <a:t>27/11/2023</a:t>
            </a:fld>
            <a:endParaRPr lang="en-GB"/>
          </a:p>
        </p:txBody>
      </p:sp>
      <p:sp>
        <p:nvSpPr>
          <p:cNvPr id="6" name="Footer Placeholder 5">
            <a:extLst>
              <a:ext uri="{FF2B5EF4-FFF2-40B4-BE49-F238E27FC236}">
                <a16:creationId xmlns:a16="http://schemas.microsoft.com/office/drawing/2014/main" id="{F4B08537-83BE-0337-8E84-9D131902FC8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62C3677-C45C-2519-4F45-D43A512ADF56}"/>
              </a:ext>
            </a:extLst>
          </p:cNvPr>
          <p:cNvSpPr>
            <a:spLocks noGrp="1"/>
          </p:cNvSpPr>
          <p:nvPr>
            <p:ph type="sldNum" sz="quarter" idx="12"/>
          </p:nvPr>
        </p:nvSpPr>
        <p:spPr/>
        <p:txBody>
          <a:bodyPr/>
          <a:lstStyle/>
          <a:p>
            <a:fld id="{14FE4746-20A7-4041-9611-DAA36C087728}" type="slidenum">
              <a:rPr lang="en-GB" smtClean="0"/>
              <a:t>‹#›</a:t>
            </a:fld>
            <a:endParaRPr lang="en-GB"/>
          </a:p>
        </p:txBody>
      </p:sp>
    </p:spTree>
    <p:extLst>
      <p:ext uri="{BB962C8B-B14F-4D97-AF65-F5344CB8AC3E}">
        <p14:creationId xmlns:p14="http://schemas.microsoft.com/office/powerpoint/2010/main" val="3917157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218A6-7DE9-F182-F668-9FC89A6E525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9B0CEB-F8AF-C26E-D6DC-81FD05635C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4863073-93E6-DD00-9E19-42945DC56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D12DFCF-068B-288D-F92F-43D418C17D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C7DD15B-3C1C-5E41-67B3-8692187DE6A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19DD836-2A1B-1B76-5236-0E334B5FEAF3}"/>
              </a:ext>
            </a:extLst>
          </p:cNvPr>
          <p:cNvSpPr>
            <a:spLocks noGrp="1"/>
          </p:cNvSpPr>
          <p:nvPr>
            <p:ph type="dt" sz="half" idx="10"/>
          </p:nvPr>
        </p:nvSpPr>
        <p:spPr/>
        <p:txBody>
          <a:bodyPr/>
          <a:lstStyle/>
          <a:p>
            <a:fld id="{1393BE3D-508D-4B7B-89D7-C3163BD63C83}" type="datetimeFigureOut">
              <a:rPr lang="en-GB" smtClean="0"/>
              <a:t>27/11/2023</a:t>
            </a:fld>
            <a:endParaRPr lang="en-GB"/>
          </a:p>
        </p:txBody>
      </p:sp>
      <p:sp>
        <p:nvSpPr>
          <p:cNvPr id="8" name="Footer Placeholder 7">
            <a:extLst>
              <a:ext uri="{FF2B5EF4-FFF2-40B4-BE49-F238E27FC236}">
                <a16:creationId xmlns:a16="http://schemas.microsoft.com/office/drawing/2014/main" id="{4E63DB78-5C07-5DF9-0A1A-5F522ADB685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FB6274E-F43B-74CE-800C-701440FB5DB3}"/>
              </a:ext>
            </a:extLst>
          </p:cNvPr>
          <p:cNvSpPr>
            <a:spLocks noGrp="1"/>
          </p:cNvSpPr>
          <p:nvPr>
            <p:ph type="sldNum" sz="quarter" idx="12"/>
          </p:nvPr>
        </p:nvSpPr>
        <p:spPr/>
        <p:txBody>
          <a:bodyPr/>
          <a:lstStyle/>
          <a:p>
            <a:fld id="{14FE4746-20A7-4041-9611-DAA36C087728}" type="slidenum">
              <a:rPr lang="en-GB" smtClean="0"/>
              <a:t>‹#›</a:t>
            </a:fld>
            <a:endParaRPr lang="en-GB"/>
          </a:p>
        </p:txBody>
      </p:sp>
    </p:spTree>
    <p:extLst>
      <p:ext uri="{BB962C8B-B14F-4D97-AF65-F5344CB8AC3E}">
        <p14:creationId xmlns:p14="http://schemas.microsoft.com/office/powerpoint/2010/main" val="3249314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48A11-B488-884E-A4DC-2AFB01696ED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5B73082-947D-BD20-F928-874193703055}"/>
              </a:ext>
            </a:extLst>
          </p:cNvPr>
          <p:cNvSpPr>
            <a:spLocks noGrp="1"/>
          </p:cNvSpPr>
          <p:nvPr>
            <p:ph type="dt" sz="half" idx="10"/>
          </p:nvPr>
        </p:nvSpPr>
        <p:spPr/>
        <p:txBody>
          <a:bodyPr/>
          <a:lstStyle/>
          <a:p>
            <a:fld id="{1393BE3D-508D-4B7B-89D7-C3163BD63C83}" type="datetimeFigureOut">
              <a:rPr lang="en-GB" smtClean="0"/>
              <a:t>27/11/2023</a:t>
            </a:fld>
            <a:endParaRPr lang="en-GB"/>
          </a:p>
        </p:txBody>
      </p:sp>
      <p:sp>
        <p:nvSpPr>
          <p:cNvPr id="4" name="Footer Placeholder 3">
            <a:extLst>
              <a:ext uri="{FF2B5EF4-FFF2-40B4-BE49-F238E27FC236}">
                <a16:creationId xmlns:a16="http://schemas.microsoft.com/office/drawing/2014/main" id="{6934357A-DC58-E171-D49D-9BD6D6EAB5C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881740E-C155-0855-9162-BE6E1FF5A5D7}"/>
              </a:ext>
            </a:extLst>
          </p:cNvPr>
          <p:cNvSpPr>
            <a:spLocks noGrp="1"/>
          </p:cNvSpPr>
          <p:nvPr>
            <p:ph type="sldNum" sz="quarter" idx="12"/>
          </p:nvPr>
        </p:nvSpPr>
        <p:spPr/>
        <p:txBody>
          <a:bodyPr/>
          <a:lstStyle/>
          <a:p>
            <a:fld id="{14FE4746-20A7-4041-9611-DAA36C087728}" type="slidenum">
              <a:rPr lang="en-GB" smtClean="0"/>
              <a:t>‹#›</a:t>
            </a:fld>
            <a:endParaRPr lang="en-GB"/>
          </a:p>
        </p:txBody>
      </p:sp>
    </p:spTree>
    <p:extLst>
      <p:ext uri="{BB962C8B-B14F-4D97-AF65-F5344CB8AC3E}">
        <p14:creationId xmlns:p14="http://schemas.microsoft.com/office/powerpoint/2010/main" val="4280559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A11C71-AFC5-F4C1-76ED-8092A73B2B40}"/>
              </a:ext>
            </a:extLst>
          </p:cNvPr>
          <p:cNvSpPr>
            <a:spLocks noGrp="1"/>
          </p:cNvSpPr>
          <p:nvPr>
            <p:ph type="dt" sz="half" idx="10"/>
          </p:nvPr>
        </p:nvSpPr>
        <p:spPr/>
        <p:txBody>
          <a:bodyPr/>
          <a:lstStyle/>
          <a:p>
            <a:fld id="{1393BE3D-508D-4B7B-89D7-C3163BD63C83}" type="datetimeFigureOut">
              <a:rPr lang="en-GB" smtClean="0"/>
              <a:t>27/11/2023</a:t>
            </a:fld>
            <a:endParaRPr lang="en-GB"/>
          </a:p>
        </p:txBody>
      </p:sp>
      <p:sp>
        <p:nvSpPr>
          <p:cNvPr id="3" name="Footer Placeholder 2">
            <a:extLst>
              <a:ext uri="{FF2B5EF4-FFF2-40B4-BE49-F238E27FC236}">
                <a16:creationId xmlns:a16="http://schemas.microsoft.com/office/drawing/2014/main" id="{917CDAAE-10F3-C841-0A03-F06C4AC603D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4D6BE43-1D50-4316-F999-EA1F70BB6559}"/>
              </a:ext>
            </a:extLst>
          </p:cNvPr>
          <p:cNvSpPr>
            <a:spLocks noGrp="1"/>
          </p:cNvSpPr>
          <p:nvPr>
            <p:ph type="sldNum" sz="quarter" idx="12"/>
          </p:nvPr>
        </p:nvSpPr>
        <p:spPr/>
        <p:txBody>
          <a:bodyPr/>
          <a:lstStyle/>
          <a:p>
            <a:fld id="{14FE4746-20A7-4041-9611-DAA36C087728}" type="slidenum">
              <a:rPr lang="en-GB" smtClean="0"/>
              <a:t>‹#›</a:t>
            </a:fld>
            <a:endParaRPr lang="en-GB"/>
          </a:p>
        </p:txBody>
      </p:sp>
    </p:spTree>
    <p:extLst>
      <p:ext uri="{BB962C8B-B14F-4D97-AF65-F5344CB8AC3E}">
        <p14:creationId xmlns:p14="http://schemas.microsoft.com/office/powerpoint/2010/main" val="549154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BD4E7-4A9D-9973-311E-3A050FBF85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EF43EC7-892A-5000-FE18-E9D77E6AB8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A715878-9839-494C-25DC-FC38C5AB7D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3BA9E5-5455-D441-D00A-84E42C54D114}"/>
              </a:ext>
            </a:extLst>
          </p:cNvPr>
          <p:cNvSpPr>
            <a:spLocks noGrp="1"/>
          </p:cNvSpPr>
          <p:nvPr>
            <p:ph type="dt" sz="half" idx="10"/>
          </p:nvPr>
        </p:nvSpPr>
        <p:spPr/>
        <p:txBody>
          <a:bodyPr/>
          <a:lstStyle/>
          <a:p>
            <a:fld id="{1393BE3D-508D-4B7B-89D7-C3163BD63C83}" type="datetimeFigureOut">
              <a:rPr lang="en-GB" smtClean="0"/>
              <a:t>27/11/2023</a:t>
            </a:fld>
            <a:endParaRPr lang="en-GB"/>
          </a:p>
        </p:txBody>
      </p:sp>
      <p:sp>
        <p:nvSpPr>
          <p:cNvPr id="6" name="Footer Placeholder 5">
            <a:extLst>
              <a:ext uri="{FF2B5EF4-FFF2-40B4-BE49-F238E27FC236}">
                <a16:creationId xmlns:a16="http://schemas.microsoft.com/office/drawing/2014/main" id="{20669B9A-D101-236B-61A1-4A47B79D897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076AAC7-EA9F-EE42-E5F1-B3455BFBE210}"/>
              </a:ext>
            </a:extLst>
          </p:cNvPr>
          <p:cNvSpPr>
            <a:spLocks noGrp="1"/>
          </p:cNvSpPr>
          <p:nvPr>
            <p:ph type="sldNum" sz="quarter" idx="12"/>
          </p:nvPr>
        </p:nvSpPr>
        <p:spPr/>
        <p:txBody>
          <a:bodyPr/>
          <a:lstStyle/>
          <a:p>
            <a:fld id="{14FE4746-20A7-4041-9611-DAA36C087728}" type="slidenum">
              <a:rPr lang="en-GB" smtClean="0"/>
              <a:t>‹#›</a:t>
            </a:fld>
            <a:endParaRPr lang="en-GB"/>
          </a:p>
        </p:txBody>
      </p:sp>
    </p:spTree>
    <p:extLst>
      <p:ext uri="{BB962C8B-B14F-4D97-AF65-F5344CB8AC3E}">
        <p14:creationId xmlns:p14="http://schemas.microsoft.com/office/powerpoint/2010/main" val="32174380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36781-6988-7BC1-69D1-76BA350729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5D2BFFB-409E-88EF-CD0E-BD7F08CB4E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ACDA057-AD93-88E2-3A29-C0FAEE7388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1F052D-1430-39B9-6FB6-4B4D07A65724}"/>
              </a:ext>
            </a:extLst>
          </p:cNvPr>
          <p:cNvSpPr>
            <a:spLocks noGrp="1"/>
          </p:cNvSpPr>
          <p:nvPr>
            <p:ph type="dt" sz="half" idx="10"/>
          </p:nvPr>
        </p:nvSpPr>
        <p:spPr/>
        <p:txBody>
          <a:bodyPr/>
          <a:lstStyle/>
          <a:p>
            <a:fld id="{1393BE3D-508D-4B7B-89D7-C3163BD63C83}" type="datetimeFigureOut">
              <a:rPr lang="en-GB" smtClean="0"/>
              <a:t>27/11/2023</a:t>
            </a:fld>
            <a:endParaRPr lang="en-GB"/>
          </a:p>
        </p:txBody>
      </p:sp>
      <p:sp>
        <p:nvSpPr>
          <p:cNvPr id="6" name="Footer Placeholder 5">
            <a:extLst>
              <a:ext uri="{FF2B5EF4-FFF2-40B4-BE49-F238E27FC236}">
                <a16:creationId xmlns:a16="http://schemas.microsoft.com/office/drawing/2014/main" id="{E1ABC593-B407-3150-0AA2-0874979BA26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76499A9-0BF3-6450-8DF8-5FAB52595396}"/>
              </a:ext>
            </a:extLst>
          </p:cNvPr>
          <p:cNvSpPr>
            <a:spLocks noGrp="1"/>
          </p:cNvSpPr>
          <p:nvPr>
            <p:ph type="sldNum" sz="quarter" idx="12"/>
          </p:nvPr>
        </p:nvSpPr>
        <p:spPr/>
        <p:txBody>
          <a:bodyPr/>
          <a:lstStyle/>
          <a:p>
            <a:fld id="{14FE4746-20A7-4041-9611-DAA36C087728}" type="slidenum">
              <a:rPr lang="en-GB" smtClean="0"/>
              <a:t>‹#›</a:t>
            </a:fld>
            <a:endParaRPr lang="en-GB"/>
          </a:p>
        </p:txBody>
      </p:sp>
    </p:spTree>
    <p:extLst>
      <p:ext uri="{BB962C8B-B14F-4D97-AF65-F5344CB8AC3E}">
        <p14:creationId xmlns:p14="http://schemas.microsoft.com/office/powerpoint/2010/main" val="2807933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767C66-437C-4723-ADF6-1D8D7A64CA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6D46AE3-CE56-C786-C8DC-C043B44F49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D784A28-1BD1-F0C7-7B99-57A182E7FB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93BE3D-508D-4B7B-89D7-C3163BD63C83}" type="datetimeFigureOut">
              <a:rPr lang="en-GB" smtClean="0"/>
              <a:t>27/11/2023</a:t>
            </a:fld>
            <a:endParaRPr lang="en-GB"/>
          </a:p>
        </p:txBody>
      </p:sp>
      <p:sp>
        <p:nvSpPr>
          <p:cNvPr id="5" name="Footer Placeholder 4">
            <a:extLst>
              <a:ext uri="{FF2B5EF4-FFF2-40B4-BE49-F238E27FC236}">
                <a16:creationId xmlns:a16="http://schemas.microsoft.com/office/drawing/2014/main" id="{E62DB360-E222-516C-9977-6760C291BC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9F89F73-5523-EE97-778E-D9CECD7F58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FE4746-20A7-4041-9611-DAA36C087728}" type="slidenum">
              <a:rPr lang="en-GB" smtClean="0"/>
              <a:t>‹#›</a:t>
            </a:fld>
            <a:endParaRPr lang="en-GB"/>
          </a:p>
        </p:txBody>
      </p:sp>
    </p:spTree>
    <p:extLst>
      <p:ext uri="{BB962C8B-B14F-4D97-AF65-F5344CB8AC3E}">
        <p14:creationId xmlns:p14="http://schemas.microsoft.com/office/powerpoint/2010/main" val="1035031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66C08-2130-4129-B5E1-8A1BEECD2834}"/>
              </a:ext>
            </a:extLst>
          </p:cNvPr>
          <p:cNvSpPr>
            <a:spLocks noGrp="1"/>
          </p:cNvSpPr>
          <p:nvPr>
            <p:ph type="ctrTitle"/>
          </p:nvPr>
        </p:nvSpPr>
        <p:spPr>
          <a:xfrm>
            <a:off x="467360" y="1896768"/>
            <a:ext cx="11206480" cy="2969145"/>
          </a:xfrm>
        </p:spPr>
        <p:txBody>
          <a:bodyPr anchor="ctr">
            <a:noAutofit/>
          </a:bodyPr>
          <a:lstStyle/>
          <a:p>
            <a:pPr algn="ctr"/>
            <a:r>
              <a:rPr lang="en-GB" sz="4800" i="1" dirty="0">
                <a:latin typeface="Palatino Linotype" panose="02040502050505030304" pitchFamily="18" charset="0"/>
              </a:rPr>
              <a:t>Application of biological therapy </a:t>
            </a:r>
            <a:br>
              <a:rPr lang="en-GB" sz="4800" i="1" dirty="0">
                <a:latin typeface="Palatino Linotype" panose="02040502050505030304" pitchFamily="18" charset="0"/>
              </a:rPr>
            </a:br>
            <a:r>
              <a:rPr lang="en-GB" sz="4800" i="1" dirty="0">
                <a:latin typeface="Palatino Linotype" panose="02040502050505030304" pitchFamily="18" charset="0"/>
              </a:rPr>
              <a:t>in medicine</a:t>
            </a:r>
            <a:br>
              <a:rPr lang="en-GB" sz="4800" i="1" dirty="0">
                <a:latin typeface="Palatino Linotype" panose="02040502050505030304" pitchFamily="18" charset="0"/>
              </a:rPr>
            </a:br>
            <a:br>
              <a:rPr lang="en-US" sz="4800" i="1" dirty="0">
                <a:latin typeface="Palatino Linotype" panose="02040502050505030304" pitchFamily="18" charset="0"/>
              </a:rPr>
            </a:br>
            <a:r>
              <a:rPr lang="en-GB" sz="4800" i="1" dirty="0">
                <a:solidFill>
                  <a:srgbClr val="00B050"/>
                </a:solidFill>
                <a:latin typeface="Palatino Linotype" panose="02040502050505030304" pitchFamily="18" charset="0"/>
              </a:rPr>
              <a:t>TUMOR THERAPY WITH IMMUNE CHECKPOINT INHIBITORS</a:t>
            </a:r>
          </a:p>
        </p:txBody>
      </p:sp>
      <p:pic>
        <p:nvPicPr>
          <p:cNvPr id="20" name="Picture 3">
            <a:extLst>
              <a:ext uri="{FF2B5EF4-FFF2-40B4-BE49-F238E27FC236}">
                <a16:creationId xmlns:a16="http://schemas.microsoft.com/office/drawing/2014/main" id="{AA5515E1-A110-474D-B9AB-BC217FF7548C}"/>
              </a:ext>
            </a:extLst>
          </p:cNvPr>
          <p:cNvPicPr>
            <a:picLocks noChangeAspect="1" noChangeArrowheads="1"/>
          </p:cNvPicPr>
          <p:nvPr/>
        </p:nvPicPr>
        <p:blipFill>
          <a:blip r:embed="rId2" cstate="print"/>
          <a:srcRect/>
          <a:stretch>
            <a:fillRect/>
          </a:stretch>
        </p:blipFill>
        <p:spPr bwMode="auto">
          <a:xfrm>
            <a:off x="2877864" y="-8914"/>
            <a:ext cx="799871" cy="1154453"/>
          </a:xfrm>
          <a:prstGeom prst="rect">
            <a:avLst/>
          </a:prstGeom>
          <a:noFill/>
          <a:ln w="9525">
            <a:noFill/>
            <a:miter lim="800000"/>
            <a:headEnd/>
            <a:tailEnd/>
          </a:ln>
          <a:effectLst/>
        </p:spPr>
      </p:pic>
      <p:pic>
        <p:nvPicPr>
          <p:cNvPr id="22" name="Picture 4">
            <a:extLst>
              <a:ext uri="{FF2B5EF4-FFF2-40B4-BE49-F238E27FC236}">
                <a16:creationId xmlns:a16="http://schemas.microsoft.com/office/drawing/2014/main" id="{947B11C1-DA89-4970-874C-CB32772FBA76}"/>
              </a:ext>
            </a:extLst>
          </p:cNvPr>
          <p:cNvPicPr>
            <a:picLocks noChangeAspect="1" noChangeArrowheads="1"/>
          </p:cNvPicPr>
          <p:nvPr/>
        </p:nvPicPr>
        <p:blipFill>
          <a:blip r:embed="rId3" cstate="print"/>
          <a:srcRect/>
          <a:stretch>
            <a:fillRect/>
          </a:stretch>
        </p:blipFill>
        <p:spPr bwMode="auto">
          <a:xfrm>
            <a:off x="8524330" y="47194"/>
            <a:ext cx="742148" cy="1055500"/>
          </a:xfrm>
          <a:prstGeom prst="rect">
            <a:avLst/>
          </a:prstGeom>
          <a:noFill/>
          <a:ln w="9525">
            <a:noFill/>
            <a:miter lim="800000"/>
            <a:headEnd/>
            <a:tailEnd/>
          </a:ln>
          <a:effectLst/>
        </p:spPr>
      </p:pic>
      <p:sp>
        <p:nvSpPr>
          <p:cNvPr id="24" name="Subtitle 2">
            <a:extLst>
              <a:ext uri="{FF2B5EF4-FFF2-40B4-BE49-F238E27FC236}">
                <a16:creationId xmlns:a16="http://schemas.microsoft.com/office/drawing/2014/main" id="{4E91695E-E0EE-425C-B1A6-A420863C0ADA}"/>
              </a:ext>
            </a:extLst>
          </p:cNvPr>
          <p:cNvSpPr txBox="1">
            <a:spLocks/>
          </p:cNvSpPr>
          <p:nvPr/>
        </p:nvSpPr>
        <p:spPr>
          <a:xfrm>
            <a:off x="2604135" y="47194"/>
            <a:ext cx="6736671" cy="1042239"/>
          </a:xfrm>
          <a:prstGeom prst="rect">
            <a:avLst/>
          </a:prstGeom>
        </p:spPr>
        <p:txBody>
          <a:bodyPr vert="horz" lIns="91440" tIns="45720" rIns="91440" bIns="45720" rtlCol="0" anchor="ctr">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algn="ctr"/>
            <a:r>
              <a:rPr lang="en-US" sz="2000" dirty="0">
                <a:solidFill>
                  <a:schemeClr val="tx2"/>
                </a:solidFill>
                <a:latin typeface="Palatino Linotype" panose="02040502050505030304" pitchFamily="18" charset="0"/>
              </a:rPr>
              <a:t>UNIVERSITY OF KRAGUJEVAC</a:t>
            </a:r>
          </a:p>
          <a:p>
            <a:pPr algn="ctr"/>
            <a:r>
              <a:rPr lang="en-US" sz="2000" dirty="0">
                <a:solidFill>
                  <a:schemeClr val="tx2"/>
                </a:solidFill>
                <a:latin typeface="Palatino Linotype" panose="02040502050505030304" pitchFamily="18" charset="0"/>
              </a:rPr>
              <a:t>FACULTY OF MEDICAL SCIENCES</a:t>
            </a:r>
            <a:endParaRPr lang="en-GB" sz="2000" dirty="0">
              <a:solidFill>
                <a:schemeClr val="tx2"/>
              </a:solidFill>
              <a:latin typeface="Palatino Linotype" panose="02040502050505030304" pitchFamily="18" charset="0"/>
            </a:endParaRPr>
          </a:p>
        </p:txBody>
      </p:sp>
    </p:spTree>
    <p:extLst>
      <p:ext uri="{BB962C8B-B14F-4D97-AF65-F5344CB8AC3E}">
        <p14:creationId xmlns:p14="http://schemas.microsoft.com/office/powerpoint/2010/main" val="2808354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677333" y="6096"/>
            <a:ext cx="10774437" cy="579120"/>
          </a:xfrm>
        </p:spPr>
        <p:txBody>
          <a:bodyPr>
            <a:normAutofit/>
          </a:bodyPr>
          <a:lstStyle/>
          <a:p>
            <a:pPr algn="ctr"/>
            <a:r>
              <a:rPr lang="en-GB" sz="2800" dirty="0">
                <a:latin typeface="Palatino Linotype" panose="02040502050505030304" pitchFamily="18" charset="0"/>
              </a:rPr>
              <a:t>Long road to modern immuno-oncology therapy</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59" y="981777"/>
            <a:ext cx="11314611" cy="5695469"/>
          </a:xfrm>
        </p:spPr>
        <p:txBody>
          <a:bodyPr>
            <a:normAutofit/>
          </a:bodyPr>
          <a:lstStyle/>
          <a:p>
            <a:pPr algn="just"/>
            <a:r>
              <a:rPr lang="en-GB" sz="1800" dirty="0">
                <a:latin typeface="Palatino Linotype" panose="02040502050505030304" pitchFamily="18" charset="0"/>
              </a:rPr>
              <a:t>~120 years from Coley’s Toxin (1890) to the first modern immunotherapy (Ipilimumab) 2011</a:t>
            </a:r>
          </a:p>
          <a:p>
            <a:pPr algn="just"/>
            <a:r>
              <a:rPr lang="en-GB" sz="1800" dirty="0">
                <a:latin typeface="Palatino Linotype" panose="02040502050505030304" pitchFamily="18" charset="0"/>
              </a:rPr>
              <a:t>Long time to understand our immune system</a:t>
            </a:r>
          </a:p>
          <a:p>
            <a:pPr lvl="1" algn="just"/>
            <a:r>
              <a:rPr lang="en-GB" sz="1400" dirty="0">
                <a:latin typeface="Palatino Linotype" panose="02040502050505030304" pitchFamily="18" charset="0"/>
              </a:rPr>
              <a:t>T-cells was discovered in 1968</a:t>
            </a:r>
          </a:p>
          <a:p>
            <a:pPr lvl="1" algn="just"/>
            <a:r>
              <a:rPr lang="en-GB" sz="1400" dirty="0">
                <a:latin typeface="Palatino Linotype" panose="02040502050505030304" pitchFamily="18" charset="0"/>
              </a:rPr>
              <a:t>Different types of T-cells (CD4, CD8, CD28, etc.) distinguished later</a:t>
            </a:r>
          </a:p>
          <a:p>
            <a:pPr lvl="1" algn="just"/>
            <a:endParaRPr lang="en-GB" sz="1400" dirty="0">
              <a:latin typeface="Palatino Linotype" panose="02040502050505030304" pitchFamily="18" charset="0"/>
            </a:endParaRPr>
          </a:p>
          <a:p>
            <a:pPr algn="just"/>
            <a:r>
              <a:rPr lang="en-GB" sz="1800" dirty="0">
                <a:latin typeface="Palatino Linotype" panose="02040502050505030304" pitchFamily="18" charset="0"/>
              </a:rPr>
              <a:t>Many misunderstandings about cancer and immune system</a:t>
            </a:r>
          </a:p>
          <a:p>
            <a:pPr lvl="1" algn="just"/>
            <a:r>
              <a:rPr lang="en-GB" sz="1400" dirty="0">
                <a:latin typeface="Palatino Linotype" panose="02040502050505030304" pitchFamily="18" charset="0"/>
              </a:rPr>
              <a:t>T-cells cannot see cancer:</a:t>
            </a:r>
          </a:p>
          <a:p>
            <a:pPr lvl="1" algn="just"/>
            <a:r>
              <a:rPr lang="en-GB" sz="1400" dirty="0">
                <a:latin typeface="Palatino Linotype" panose="02040502050505030304" pitchFamily="18" charset="0"/>
              </a:rPr>
              <a:t>No symptoms and too similar to normal cells</a:t>
            </a:r>
          </a:p>
          <a:p>
            <a:pPr lvl="1" algn="just"/>
            <a:endParaRPr lang="en-GB" sz="1400" dirty="0">
              <a:latin typeface="Palatino Linotype" panose="02040502050505030304" pitchFamily="18" charset="0"/>
            </a:endParaRPr>
          </a:p>
          <a:p>
            <a:pPr algn="just"/>
            <a:r>
              <a:rPr lang="en-GB" sz="1800" dirty="0">
                <a:latin typeface="Palatino Linotype" panose="02040502050505030304" pitchFamily="18" charset="0"/>
              </a:rPr>
              <a:t>Setbacks for immunotherapy for many years due to this misunderstanding</a:t>
            </a:r>
          </a:p>
          <a:p>
            <a:pPr algn="just"/>
            <a:r>
              <a:rPr lang="en-GB" sz="1800" dirty="0">
                <a:latin typeface="Palatino Linotype" panose="02040502050505030304" pitchFamily="18" charset="0"/>
              </a:rPr>
              <a:t>Even Ipilimumab was developed based on a misunderstanding </a:t>
            </a:r>
          </a:p>
          <a:p>
            <a:pPr algn="just"/>
            <a:r>
              <a:rPr lang="en-GB" sz="1800" dirty="0">
                <a:latin typeface="Palatino Linotype" panose="02040502050505030304" pitchFamily="18" charset="0"/>
              </a:rPr>
              <a:t>Immune Response: Recognition → Activation →Attack/Kill</a:t>
            </a:r>
          </a:p>
        </p:txBody>
      </p:sp>
    </p:spTree>
    <p:extLst>
      <p:ext uri="{BB962C8B-B14F-4D97-AF65-F5344CB8AC3E}">
        <p14:creationId xmlns:p14="http://schemas.microsoft.com/office/powerpoint/2010/main" val="2537485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365759" y="6096"/>
            <a:ext cx="11470641" cy="579120"/>
          </a:xfrm>
        </p:spPr>
        <p:txBody>
          <a:bodyPr>
            <a:normAutofit/>
          </a:bodyPr>
          <a:lstStyle/>
          <a:p>
            <a:pPr algn="ctr"/>
            <a:r>
              <a:rPr lang="en-GB" sz="2800" dirty="0">
                <a:latin typeface="Palatino Linotype" panose="02040502050505030304" pitchFamily="18" charset="0"/>
              </a:rPr>
              <a:t>Immunotherapy With Monoclonal Antibodies</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59" y="981777"/>
            <a:ext cx="11314611" cy="5695469"/>
          </a:xfrm>
        </p:spPr>
        <p:txBody>
          <a:bodyPr>
            <a:normAutofit/>
          </a:bodyPr>
          <a:lstStyle/>
          <a:p>
            <a:pPr algn="just"/>
            <a:r>
              <a:rPr lang="en-GB" sz="1800" dirty="0">
                <a:latin typeface="Palatino Linotype" panose="02040502050505030304" pitchFamily="18" charset="0"/>
              </a:rPr>
              <a:t>A strategy for </a:t>
            </a:r>
            <a:r>
              <a:rPr lang="en-GB" sz="1800" dirty="0" err="1">
                <a:latin typeface="Palatino Linotype" panose="02040502050505030304" pitchFamily="18" charset="0"/>
              </a:rPr>
              <a:t>tumor</a:t>
            </a:r>
            <a:r>
              <a:rPr lang="en-GB" sz="1800" dirty="0">
                <a:latin typeface="Palatino Linotype" panose="02040502050505030304" pitchFamily="18" charset="0"/>
              </a:rPr>
              <a:t> immunotherapy which has been in practice for a limited number of </a:t>
            </a:r>
            <a:r>
              <a:rPr lang="en-GB" sz="1800" dirty="0" err="1">
                <a:latin typeface="Palatino Linotype" panose="02040502050505030304" pitchFamily="18" charset="0"/>
              </a:rPr>
              <a:t>tumors</a:t>
            </a:r>
            <a:r>
              <a:rPr lang="en-GB" sz="1800" dirty="0">
                <a:latin typeface="Palatino Linotype" panose="02040502050505030304" pitchFamily="18" charset="0"/>
              </a:rPr>
              <a:t> for decades relies on the injection of monoclonal antibodies which target cancer cells for immune destruction or inhibition of growth.</a:t>
            </a:r>
          </a:p>
          <a:p>
            <a:pPr algn="just"/>
            <a:r>
              <a:rPr lang="en-GB" sz="1800" dirty="0">
                <a:latin typeface="Palatino Linotype" panose="02040502050505030304" pitchFamily="18" charset="0"/>
              </a:rPr>
              <a:t>Monoclonal antibodies against various </a:t>
            </a:r>
            <a:r>
              <a:rPr lang="en-GB" sz="1800" dirty="0" err="1">
                <a:latin typeface="Palatino Linotype" panose="02040502050505030304" pitchFamily="18" charset="0"/>
              </a:rPr>
              <a:t>tumor</a:t>
            </a:r>
            <a:r>
              <a:rPr lang="en-GB" sz="1800" dirty="0">
                <a:latin typeface="Palatino Linotype" panose="02040502050505030304" pitchFamily="18" charset="0"/>
              </a:rPr>
              <a:t> antigens have been used in many cancers. The antibodies bind to antigens on the surface of the </a:t>
            </a:r>
            <a:r>
              <a:rPr lang="en-GB" sz="1800" dirty="0" err="1">
                <a:latin typeface="Palatino Linotype" panose="02040502050505030304" pitchFamily="18" charset="0"/>
              </a:rPr>
              <a:t>tumors</a:t>
            </a:r>
            <a:r>
              <a:rPr lang="en-GB" sz="1800" dirty="0">
                <a:latin typeface="Palatino Linotype" panose="02040502050505030304" pitchFamily="18" charset="0"/>
              </a:rPr>
              <a:t> and activate host eﬀector mechanisms, such as phagocytes, NK cells, or the complement system, that destroy the </a:t>
            </a:r>
            <a:r>
              <a:rPr lang="en-GB" sz="1800" dirty="0" err="1">
                <a:latin typeface="Palatino Linotype" panose="02040502050505030304" pitchFamily="18" charset="0"/>
              </a:rPr>
              <a:t>tumor</a:t>
            </a:r>
            <a:r>
              <a:rPr lang="en-GB" sz="1800" dirty="0">
                <a:latin typeface="Palatino Linotype" panose="02040502050505030304" pitchFamily="18" charset="0"/>
              </a:rPr>
              <a:t> cells.</a:t>
            </a:r>
          </a:p>
          <a:p>
            <a:pPr algn="just"/>
            <a:r>
              <a:rPr lang="en-GB" sz="1800" dirty="0">
                <a:latin typeface="Palatino Linotype" panose="02040502050505030304" pitchFamily="18" charset="0"/>
              </a:rPr>
              <a:t>Monoclonal antibodies that are used in cancer therapy work by blocking growth factor </a:t>
            </a:r>
            <a:r>
              <a:rPr lang="en-GB" sz="1800" dirty="0" err="1">
                <a:latin typeface="Palatino Linotype" panose="02040502050505030304" pitchFamily="18" charset="0"/>
              </a:rPr>
              <a:t>signaling</a:t>
            </a:r>
            <a:r>
              <a:rPr lang="en-GB" sz="1800" dirty="0">
                <a:latin typeface="Palatino Linotype" panose="02040502050505030304" pitchFamily="18" charset="0"/>
              </a:rPr>
              <a:t> (e.g., anti-Her2/Neu for breast cancer and anti–EGF-receptor antibody for various </a:t>
            </a:r>
            <a:r>
              <a:rPr lang="en-GB" sz="1800" dirty="0" err="1">
                <a:latin typeface="Palatino Linotype" panose="02040502050505030304" pitchFamily="18" charset="0"/>
              </a:rPr>
              <a:t>tumors</a:t>
            </a:r>
            <a:r>
              <a:rPr lang="en-GB" sz="1800" dirty="0">
                <a:latin typeface="Palatino Linotype" panose="02040502050505030304" pitchFamily="18" charset="0"/>
              </a:rPr>
              <a:t>) or by inhibiting angiogenesis (e.g., antibody against the vascular endothelial growth factor for colon cancer and other </a:t>
            </a:r>
            <a:r>
              <a:rPr lang="en-GB" sz="1800" dirty="0" err="1">
                <a:latin typeface="Palatino Linotype" panose="02040502050505030304" pitchFamily="18" charset="0"/>
              </a:rPr>
              <a:t>tumors</a:t>
            </a:r>
            <a:r>
              <a:rPr lang="en-GB" sz="1800" dirty="0">
                <a:latin typeface="Palatino Linotype" panose="02040502050505030304" pitchFamily="18" charset="0"/>
              </a:rPr>
              <a:t>).</a:t>
            </a:r>
          </a:p>
        </p:txBody>
      </p:sp>
      <p:pic>
        <p:nvPicPr>
          <p:cNvPr id="5" name="Picture 4">
            <a:extLst>
              <a:ext uri="{FF2B5EF4-FFF2-40B4-BE49-F238E27FC236}">
                <a16:creationId xmlns:a16="http://schemas.microsoft.com/office/drawing/2014/main" id="{EBE9BA1D-4E87-58D1-CCE5-845A9D3F58B2}"/>
              </a:ext>
            </a:extLst>
          </p:cNvPr>
          <p:cNvPicPr>
            <a:picLocks noChangeAspect="1"/>
          </p:cNvPicPr>
          <p:nvPr/>
        </p:nvPicPr>
        <p:blipFill>
          <a:blip r:embed="rId2"/>
          <a:stretch>
            <a:fillRect/>
          </a:stretch>
        </p:blipFill>
        <p:spPr>
          <a:xfrm>
            <a:off x="2092960" y="3830532"/>
            <a:ext cx="8016240" cy="3021371"/>
          </a:xfrm>
          <a:prstGeom prst="rect">
            <a:avLst/>
          </a:prstGeom>
        </p:spPr>
      </p:pic>
    </p:spTree>
    <p:extLst>
      <p:ext uri="{BB962C8B-B14F-4D97-AF65-F5344CB8AC3E}">
        <p14:creationId xmlns:p14="http://schemas.microsoft.com/office/powerpoint/2010/main" val="2952751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677333" y="6096"/>
            <a:ext cx="10774437" cy="579120"/>
          </a:xfrm>
        </p:spPr>
        <p:txBody>
          <a:bodyPr>
            <a:normAutofit/>
          </a:bodyPr>
          <a:lstStyle/>
          <a:p>
            <a:pPr algn="ctr"/>
            <a:r>
              <a:rPr lang="en-GB" sz="2800" dirty="0">
                <a:latin typeface="Palatino Linotype" panose="02040502050505030304" pitchFamily="18" charset="0"/>
              </a:rPr>
              <a:t>Immune Checkpoint Blockade</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59" y="981777"/>
            <a:ext cx="11314611" cy="5695469"/>
          </a:xfrm>
        </p:spPr>
        <p:txBody>
          <a:bodyPr>
            <a:normAutofit/>
          </a:bodyPr>
          <a:lstStyle/>
          <a:p>
            <a:pPr algn="just"/>
            <a:r>
              <a:rPr lang="en-GB" sz="1800" dirty="0">
                <a:latin typeface="Palatino Linotype" panose="02040502050505030304" pitchFamily="18" charset="0"/>
              </a:rPr>
              <a:t>Blocking inhibitory receptors on T cells or their ligands stimulates antitumor immune responses. </a:t>
            </a: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The realization that </a:t>
            </a:r>
            <a:r>
              <a:rPr lang="en-GB" sz="1800" dirty="0" err="1">
                <a:latin typeface="Palatino Linotype" panose="02040502050505030304" pitchFamily="18" charset="0"/>
              </a:rPr>
              <a:t>tumors</a:t>
            </a:r>
            <a:r>
              <a:rPr lang="en-GB" sz="1800" dirty="0">
                <a:latin typeface="Palatino Linotype" panose="02040502050505030304" pitchFamily="18" charset="0"/>
              </a:rPr>
              <a:t> evade immune attack by engaging regulatory mechanisms that suppress immune responses has led to a novel and remarkably eﬀective new strategy for </a:t>
            </a:r>
            <a:r>
              <a:rPr lang="en-GB" sz="1800" dirty="0" err="1">
                <a:latin typeface="Palatino Linotype" panose="02040502050505030304" pitchFamily="18" charset="0"/>
              </a:rPr>
              <a:t>tumor</a:t>
            </a:r>
            <a:r>
              <a:rPr lang="en-GB" sz="1800" dirty="0">
                <a:latin typeface="Palatino Linotype" panose="02040502050505030304" pitchFamily="18" charset="0"/>
              </a:rPr>
              <a:t> immunotherapy. </a:t>
            </a: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The principle of this strategy is to boost host immune responses against </a:t>
            </a:r>
            <a:r>
              <a:rPr lang="en-GB" sz="1800" dirty="0" err="1">
                <a:latin typeface="Palatino Linotype" panose="02040502050505030304" pitchFamily="18" charset="0"/>
              </a:rPr>
              <a:t>tumors</a:t>
            </a:r>
            <a:r>
              <a:rPr lang="en-GB" sz="1800" dirty="0">
                <a:latin typeface="Palatino Linotype" panose="02040502050505030304" pitchFamily="18" charset="0"/>
              </a:rPr>
              <a:t> by blocking normal inhibitory signals for T cells, thus removing the brakes (checkpoints) on the immune response</a:t>
            </a:r>
          </a:p>
        </p:txBody>
      </p:sp>
    </p:spTree>
    <p:extLst>
      <p:ext uri="{BB962C8B-B14F-4D97-AF65-F5344CB8AC3E}">
        <p14:creationId xmlns:p14="http://schemas.microsoft.com/office/powerpoint/2010/main" val="4118043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619760" y="1138265"/>
            <a:ext cx="5862320" cy="1401183"/>
          </a:xfrm>
        </p:spPr>
        <p:txBody>
          <a:bodyPr anchor="t">
            <a:normAutofit/>
          </a:bodyPr>
          <a:lstStyle/>
          <a:p>
            <a:r>
              <a:rPr lang="en-GB" sz="3200" dirty="0">
                <a:latin typeface="Palatino Linotype" panose="02040502050505030304" pitchFamily="18" charset="0"/>
              </a:rPr>
              <a:t>Inhibitory Receptors of T Cells</a:t>
            </a:r>
          </a:p>
        </p:txBody>
      </p:sp>
      <p:cxnSp>
        <p:nvCxnSpPr>
          <p:cNvPr id="10" name="Straight Connector 9">
            <a:extLst>
              <a:ext uri="{FF2B5EF4-FFF2-40B4-BE49-F238E27FC236}">
                <a16:creationId xmlns:a16="http://schemas.microsoft.com/office/drawing/2014/main" id="{FC23E3B9-5ABF-58B3-E2B0-E9A5DAA900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1462"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198791" y="1899920"/>
            <a:ext cx="6567769" cy="4810442"/>
          </a:xfrm>
        </p:spPr>
        <p:txBody>
          <a:bodyPr>
            <a:normAutofit lnSpcReduction="10000"/>
          </a:bodyPr>
          <a:lstStyle/>
          <a:p>
            <a:pPr algn="just"/>
            <a:r>
              <a:rPr lang="en-GB" sz="1800" dirty="0">
                <a:latin typeface="Palatino Linotype" panose="02040502050505030304" pitchFamily="18" charset="0"/>
              </a:rPr>
              <a:t>Inhibitory receptors are critical for limiting and terminating immune responses. These inhibitory receptors have been called </a:t>
            </a:r>
            <a:r>
              <a:rPr lang="en-GB" sz="1800" dirty="0" err="1">
                <a:latin typeface="Palatino Linotype" panose="02040502050505030304" pitchFamily="18" charset="0"/>
              </a:rPr>
              <a:t>coinhibitors</a:t>
            </a:r>
            <a:r>
              <a:rPr lang="en-GB" sz="1800" dirty="0">
                <a:latin typeface="Palatino Linotype" panose="02040502050505030304" pitchFamily="18" charset="0"/>
              </a:rPr>
              <a:t> to contrast them with the </a:t>
            </a:r>
            <a:r>
              <a:rPr lang="en-GB" sz="1800" dirty="0" err="1">
                <a:latin typeface="Palatino Linotype" panose="02040502050505030304" pitchFamily="18" charset="0"/>
              </a:rPr>
              <a:t>costimulators</a:t>
            </a:r>
            <a:r>
              <a:rPr lang="en-GB" sz="1800" dirty="0">
                <a:latin typeface="Palatino Linotype" panose="02040502050505030304" pitchFamily="18" charset="0"/>
              </a:rPr>
              <a:t>. </a:t>
            </a:r>
          </a:p>
          <a:p>
            <a:pPr algn="just"/>
            <a:r>
              <a:rPr lang="en-GB" sz="1800" dirty="0">
                <a:latin typeface="Palatino Linotype" panose="02040502050505030304" pitchFamily="18" charset="0"/>
              </a:rPr>
              <a:t>Two important inhibitory receptors- CTLA-4 and PD-1 are structurally related to CD28. CTLA-4, like CD28, recognizes B7-1 and B7-2 on APCs, and PD-1 recognizes two diﬀerent but structurally related ligands, PD-L1 and PD-L2, on many cell types. </a:t>
            </a:r>
          </a:p>
          <a:p>
            <a:pPr algn="just"/>
            <a:r>
              <a:rPr lang="en-GB" sz="1800" dirty="0">
                <a:latin typeface="Palatino Linotype" panose="02040502050505030304" pitchFamily="18" charset="0"/>
              </a:rPr>
              <a:t>Both CTLA-4 and PD-1 are induced in activated T cells, and function to terminate responses of these cells. CTLA-4 also plays an important role in the suppressive function of regulatory T cells. </a:t>
            </a:r>
          </a:p>
          <a:p>
            <a:pPr algn="just"/>
            <a:r>
              <a:rPr lang="en-GB" sz="1800" dirty="0">
                <a:latin typeface="Palatino Linotype" panose="02040502050505030304" pitchFamily="18" charset="0"/>
              </a:rPr>
              <a:t>CTLA-4 and PD-1 prevent responses to self antigens and are also involved in inhibiting T cell responses to some </a:t>
            </a:r>
            <a:r>
              <a:rPr lang="en-GB" sz="1800" dirty="0" err="1">
                <a:latin typeface="Palatino Linotype" panose="02040502050505030304" pitchFamily="18" charset="0"/>
              </a:rPr>
              <a:t>tumors</a:t>
            </a:r>
            <a:r>
              <a:rPr lang="en-GB" sz="1800" dirty="0">
                <a:latin typeface="Palatino Linotype" panose="02040502050505030304" pitchFamily="18" charset="0"/>
              </a:rPr>
              <a:t> and chronic viral infections.</a:t>
            </a:r>
          </a:p>
          <a:p>
            <a:pPr algn="just"/>
            <a:r>
              <a:rPr lang="en-GB" sz="1800" dirty="0">
                <a:latin typeface="Palatino Linotype" panose="02040502050505030304" pitchFamily="18" charset="0"/>
              </a:rPr>
              <a:t>These discoveries are the basis for the use of antibodies that block CTLA-4 or PD-1 to enhance immune responses to </a:t>
            </a:r>
            <a:r>
              <a:rPr lang="en-GB" sz="1800" dirty="0" err="1">
                <a:latin typeface="Palatino Linotype" panose="02040502050505030304" pitchFamily="18" charset="0"/>
              </a:rPr>
              <a:t>tumors</a:t>
            </a:r>
            <a:r>
              <a:rPr lang="en-GB" sz="1800" dirty="0">
                <a:latin typeface="Palatino Linotype" panose="02040502050505030304" pitchFamily="18" charset="0"/>
              </a:rPr>
              <a:t> in cancer patients.</a:t>
            </a:r>
          </a:p>
        </p:txBody>
      </p:sp>
      <p:pic>
        <p:nvPicPr>
          <p:cNvPr id="4" name="Picture 3">
            <a:extLst>
              <a:ext uri="{FF2B5EF4-FFF2-40B4-BE49-F238E27FC236}">
                <a16:creationId xmlns:a16="http://schemas.microsoft.com/office/drawing/2014/main" id="{C05E053D-D634-B3C7-41BC-BF6957683A28}"/>
              </a:ext>
            </a:extLst>
          </p:cNvPr>
          <p:cNvPicPr>
            <a:picLocks noChangeAspect="1"/>
          </p:cNvPicPr>
          <p:nvPr/>
        </p:nvPicPr>
        <p:blipFill>
          <a:blip r:embed="rId2"/>
          <a:stretch>
            <a:fillRect/>
          </a:stretch>
        </p:blipFill>
        <p:spPr>
          <a:xfrm>
            <a:off x="7170710" y="1090685"/>
            <a:ext cx="4822498" cy="4810442"/>
          </a:xfrm>
          <a:prstGeom prst="rect">
            <a:avLst/>
          </a:prstGeom>
        </p:spPr>
      </p:pic>
    </p:spTree>
    <p:extLst>
      <p:ext uri="{BB962C8B-B14F-4D97-AF65-F5344CB8AC3E}">
        <p14:creationId xmlns:p14="http://schemas.microsoft.com/office/powerpoint/2010/main" val="16680440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677333" y="6096"/>
            <a:ext cx="10774437" cy="579120"/>
          </a:xfrm>
        </p:spPr>
        <p:txBody>
          <a:bodyPr>
            <a:normAutofit/>
          </a:bodyPr>
          <a:lstStyle/>
          <a:p>
            <a:pPr algn="ctr"/>
            <a:r>
              <a:rPr lang="en-GB" sz="2800" dirty="0">
                <a:latin typeface="Palatino Linotype" panose="02040502050505030304" pitchFamily="18" charset="0"/>
              </a:rPr>
              <a:t>Immune Checkpoint Blockade</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59" y="981777"/>
            <a:ext cx="11314611" cy="5695469"/>
          </a:xfrm>
        </p:spPr>
        <p:txBody>
          <a:bodyPr>
            <a:normAutofit/>
          </a:bodyPr>
          <a:lstStyle/>
          <a:p>
            <a:pPr algn="just"/>
            <a:r>
              <a:rPr lang="en-GB" sz="1800" dirty="0">
                <a:latin typeface="Palatino Linotype" panose="02040502050505030304" pitchFamily="18" charset="0"/>
              </a:rPr>
              <a:t>Usage of blocking monoclonal antibodies specific for the T cell inhibitory molecules CTLA-4 and PD-1, first approved for treating metastatic melanoma in 2011 and 2014, respectively. </a:t>
            </a: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Since then, the use of anti-PD-1 or anti-PD-L1 antibodies has expanded to many diﬀerent cancer types. </a:t>
            </a: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The most remarkable feature of these therapies is that they have dramatically improved the chances of survival of patients with advanced, widely metastatic </a:t>
            </a:r>
            <a:r>
              <a:rPr lang="en-GB" sz="1800" dirty="0" err="1">
                <a:latin typeface="Palatino Linotype" panose="02040502050505030304" pitchFamily="18" charset="0"/>
              </a:rPr>
              <a:t>tumors</a:t>
            </a:r>
            <a:r>
              <a:rPr lang="en-GB" sz="1800" dirty="0">
                <a:latin typeface="Palatino Linotype" panose="02040502050505030304" pitchFamily="18" charset="0"/>
              </a:rPr>
              <a:t>, which previously were almost 100% lethal within months to a few years.</a:t>
            </a: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The efficacy of antibodies specific for other T cell inhibitory molecules, such as LAG-3 and TIM-3, are being tested in clinical trials. There are several novel features of immune checkpoint blockade and limitations that still need to be overcome to enhance their usefulness.</a:t>
            </a:r>
          </a:p>
          <a:p>
            <a:pPr algn="just"/>
            <a:endParaRPr lang="en-GB" sz="1800" dirty="0">
              <a:latin typeface="Palatino Linotype" panose="02040502050505030304" pitchFamily="18" charset="0"/>
            </a:endParaRPr>
          </a:p>
        </p:txBody>
      </p:sp>
    </p:spTree>
    <p:extLst>
      <p:ext uri="{BB962C8B-B14F-4D97-AF65-F5344CB8AC3E}">
        <p14:creationId xmlns:p14="http://schemas.microsoft.com/office/powerpoint/2010/main" val="3443132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677333" y="6096"/>
            <a:ext cx="10774437" cy="579120"/>
          </a:xfrm>
        </p:spPr>
        <p:txBody>
          <a:bodyPr>
            <a:normAutofit/>
          </a:bodyPr>
          <a:lstStyle/>
          <a:p>
            <a:pPr algn="ctr"/>
            <a:r>
              <a:rPr lang="en-GB" sz="2800" dirty="0">
                <a:latin typeface="Palatino Linotype" panose="02040502050505030304" pitchFamily="18" charset="0"/>
              </a:rPr>
              <a:t>Immune Checkpoint Blockade</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284479" y="1584960"/>
            <a:ext cx="3749041" cy="5214206"/>
          </a:xfrm>
        </p:spPr>
        <p:txBody>
          <a:bodyPr>
            <a:normAutofit/>
          </a:bodyPr>
          <a:lstStyle/>
          <a:p>
            <a:pPr algn="just"/>
            <a:r>
              <a:rPr lang="en-GB" sz="1600" dirty="0">
                <a:latin typeface="Palatino Linotype" panose="02040502050505030304" pitchFamily="18" charset="0"/>
              </a:rPr>
              <a:t>Tumor patients often mount ineffective T cell responses to their </a:t>
            </a:r>
            <a:r>
              <a:rPr lang="en-GB" sz="1600" dirty="0" err="1">
                <a:latin typeface="Palatino Linotype" panose="02040502050505030304" pitchFamily="18" charset="0"/>
              </a:rPr>
              <a:t>tumors</a:t>
            </a:r>
            <a:r>
              <a:rPr lang="en-GB" sz="1600" dirty="0">
                <a:latin typeface="Palatino Linotype" panose="02040502050505030304" pitchFamily="18" charset="0"/>
              </a:rPr>
              <a:t> because of the upregulation of inhibitory receptors such as CTLA-4 and PD-1 on the </a:t>
            </a:r>
            <a:r>
              <a:rPr lang="en-GB" sz="1600" dirty="0" err="1">
                <a:latin typeface="Palatino Linotype" panose="02040502050505030304" pitchFamily="18" charset="0"/>
              </a:rPr>
              <a:t>tumor</a:t>
            </a:r>
            <a:r>
              <a:rPr lang="en-GB" sz="1600" dirty="0">
                <a:latin typeface="Palatino Linotype" panose="02040502050505030304" pitchFamily="18" charset="0"/>
              </a:rPr>
              <a:t> </a:t>
            </a:r>
            <a:r>
              <a:rPr lang="en-GB" sz="1600" dirty="0" err="1">
                <a:latin typeface="Palatino Linotype" panose="02040502050505030304" pitchFamily="18" charset="0"/>
              </a:rPr>
              <a:t>specifc</a:t>
            </a:r>
            <a:r>
              <a:rPr lang="en-GB" sz="1600" dirty="0">
                <a:latin typeface="Palatino Linotype" panose="02040502050505030304" pitchFamily="18" charset="0"/>
              </a:rPr>
              <a:t> T cells, and expression of the ligand PD-L1 on the </a:t>
            </a:r>
            <a:r>
              <a:rPr lang="en-GB" sz="1600" dirty="0" err="1">
                <a:latin typeface="Palatino Linotype" panose="02040502050505030304" pitchFamily="18" charset="0"/>
              </a:rPr>
              <a:t>tumor</a:t>
            </a:r>
            <a:r>
              <a:rPr lang="en-GB" sz="1600" dirty="0">
                <a:latin typeface="Palatino Linotype" panose="02040502050505030304" pitchFamily="18" charset="0"/>
              </a:rPr>
              <a:t> cells. </a:t>
            </a:r>
          </a:p>
          <a:p>
            <a:pPr algn="just"/>
            <a:r>
              <a:rPr lang="en-GB" sz="1600" dirty="0">
                <a:latin typeface="Palatino Linotype" panose="02040502050505030304" pitchFamily="18" charset="0"/>
              </a:rPr>
              <a:t>Blocking anti-CTLA4 antibodies (A) or anti-PD-1 or anti-PD-L1 antibodies (B) are highly effective in treating several types of advanced </a:t>
            </a:r>
            <a:r>
              <a:rPr lang="en-GB" sz="1600" dirty="0" err="1">
                <a:latin typeface="Palatino Linotype" panose="02040502050505030304" pitchFamily="18" charset="0"/>
              </a:rPr>
              <a:t>tumors</a:t>
            </a:r>
            <a:r>
              <a:rPr lang="en-GB" sz="1600" dirty="0">
                <a:latin typeface="Palatino Linotype" panose="02040502050505030304" pitchFamily="18" charset="0"/>
              </a:rPr>
              <a:t> by releasing the inhibition of </a:t>
            </a:r>
            <a:r>
              <a:rPr lang="en-GB" sz="1600" dirty="0" err="1">
                <a:latin typeface="Palatino Linotype" panose="02040502050505030304" pitchFamily="18" charset="0"/>
              </a:rPr>
              <a:t>tumor-specifc</a:t>
            </a:r>
            <a:r>
              <a:rPr lang="en-GB" sz="1600" dirty="0">
                <a:latin typeface="Palatino Linotype" panose="02040502050505030304" pitchFamily="18" charset="0"/>
              </a:rPr>
              <a:t> T cells by these molecules. </a:t>
            </a:r>
          </a:p>
          <a:p>
            <a:pPr algn="just"/>
            <a:r>
              <a:rPr lang="en-GB" sz="1600" dirty="0">
                <a:latin typeface="Palatino Linotype" panose="02040502050505030304" pitchFamily="18" charset="0"/>
              </a:rPr>
              <a:t>Anti-CTLA-4 may work by blocking CTLA-4 on responding T cells (shown) or on Treg. </a:t>
            </a:r>
          </a:p>
        </p:txBody>
      </p:sp>
      <p:pic>
        <p:nvPicPr>
          <p:cNvPr id="5" name="Picture 4">
            <a:extLst>
              <a:ext uri="{FF2B5EF4-FFF2-40B4-BE49-F238E27FC236}">
                <a16:creationId xmlns:a16="http://schemas.microsoft.com/office/drawing/2014/main" id="{5625C5B5-438E-57CC-5A25-EA23119A9683}"/>
              </a:ext>
            </a:extLst>
          </p:cNvPr>
          <p:cNvPicPr>
            <a:picLocks noChangeAspect="1"/>
          </p:cNvPicPr>
          <p:nvPr/>
        </p:nvPicPr>
        <p:blipFill>
          <a:blip r:embed="rId2"/>
          <a:stretch>
            <a:fillRect/>
          </a:stretch>
        </p:blipFill>
        <p:spPr>
          <a:xfrm>
            <a:off x="4114800" y="600456"/>
            <a:ext cx="8053277" cy="5926105"/>
          </a:xfrm>
          <a:prstGeom prst="rect">
            <a:avLst/>
          </a:prstGeom>
        </p:spPr>
      </p:pic>
    </p:spTree>
    <p:extLst>
      <p:ext uri="{BB962C8B-B14F-4D97-AF65-F5344CB8AC3E}">
        <p14:creationId xmlns:p14="http://schemas.microsoft.com/office/powerpoint/2010/main" val="2860823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5755598" y="1138036"/>
            <a:ext cx="5598202" cy="1402470"/>
          </a:xfrm>
        </p:spPr>
        <p:txBody>
          <a:bodyPr anchor="t">
            <a:normAutofit/>
          </a:bodyPr>
          <a:lstStyle/>
          <a:p>
            <a:r>
              <a:rPr lang="en-GB" sz="3200" dirty="0">
                <a:latin typeface="Palatino Linotype" panose="02040502050505030304" pitchFamily="18" charset="0"/>
              </a:rPr>
              <a:t>anti-CTLA4 antibodies </a:t>
            </a:r>
          </a:p>
        </p:txBody>
      </p:sp>
      <p:pic>
        <p:nvPicPr>
          <p:cNvPr id="4" name="Picture 3">
            <a:extLst>
              <a:ext uri="{FF2B5EF4-FFF2-40B4-BE49-F238E27FC236}">
                <a16:creationId xmlns:a16="http://schemas.microsoft.com/office/drawing/2014/main" id="{F8E85B31-DCF4-4E69-C449-6DEE41A317B9}"/>
              </a:ext>
            </a:extLst>
          </p:cNvPr>
          <p:cNvPicPr>
            <a:picLocks noChangeAspect="1"/>
          </p:cNvPicPr>
          <p:nvPr/>
        </p:nvPicPr>
        <p:blipFill>
          <a:blip r:embed="rId2"/>
          <a:stretch>
            <a:fillRect/>
          </a:stretch>
        </p:blipFill>
        <p:spPr>
          <a:xfrm>
            <a:off x="742122" y="1918613"/>
            <a:ext cx="4365438" cy="3159919"/>
          </a:xfrm>
          <a:prstGeom prst="rect">
            <a:avLst/>
          </a:prstGeom>
        </p:spPr>
      </p:pic>
      <p:cxnSp>
        <p:nvCxnSpPr>
          <p:cNvPr id="9" name="Straight Connector 8">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58738"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5755598" y="2032000"/>
            <a:ext cx="5444382" cy="4653280"/>
          </a:xfrm>
        </p:spPr>
        <p:txBody>
          <a:bodyPr>
            <a:normAutofit/>
          </a:bodyPr>
          <a:lstStyle/>
          <a:p>
            <a:r>
              <a:rPr lang="en-GB" sz="1700" dirty="0">
                <a:latin typeface="Palatino Linotype" panose="02040502050505030304" pitchFamily="18" charset="0"/>
              </a:rPr>
              <a:t>Ipilimumab, 2011</a:t>
            </a:r>
          </a:p>
          <a:p>
            <a:r>
              <a:rPr lang="en-GB" sz="1700" dirty="0">
                <a:latin typeface="Palatino Linotype" panose="02040502050505030304" pitchFamily="18" charset="0"/>
              </a:rPr>
              <a:t>Mistakenly thought CTLA-4 protein is an immune response gas pedal and Ipilimumab is an agonist that promotes immune response.</a:t>
            </a:r>
          </a:p>
          <a:p>
            <a:r>
              <a:rPr lang="en-GB" sz="1700" dirty="0">
                <a:latin typeface="Palatino Linotype" panose="02040502050505030304" pitchFamily="18" charset="0"/>
              </a:rPr>
              <a:t>Actually, CTLA-4 is a brake and Ipilimumab is an CTLA-4 inhibitor. Two wrongs make one right</a:t>
            </a:r>
          </a:p>
          <a:p>
            <a:r>
              <a:rPr lang="en-GB" sz="1700" dirty="0">
                <a:latin typeface="Palatino Linotype" panose="02040502050505030304" pitchFamily="18" charset="0"/>
              </a:rPr>
              <a:t>Patent was granted based on the wrong understandings</a:t>
            </a:r>
          </a:p>
          <a:p>
            <a:r>
              <a:rPr lang="en-GB" sz="1700" dirty="0">
                <a:latin typeface="Palatino Linotype" panose="02040502050505030304" pitchFamily="18" charset="0"/>
              </a:rPr>
              <a:t>Inhibit CTLA-4, unleash general activation of T-cell responses</a:t>
            </a:r>
          </a:p>
          <a:p>
            <a:r>
              <a:rPr lang="en-GB" sz="1700" dirty="0">
                <a:latin typeface="Palatino Linotype" panose="02040502050505030304" pitchFamily="18" charset="0"/>
              </a:rPr>
              <a:t>Lots of side effect</a:t>
            </a:r>
          </a:p>
        </p:txBody>
      </p:sp>
    </p:spTree>
    <p:extLst>
      <p:ext uri="{BB962C8B-B14F-4D97-AF65-F5344CB8AC3E}">
        <p14:creationId xmlns:p14="http://schemas.microsoft.com/office/powerpoint/2010/main" val="42386623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761840" y="1138265"/>
            <a:ext cx="5334160" cy="1401183"/>
          </a:xfrm>
        </p:spPr>
        <p:txBody>
          <a:bodyPr anchor="t">
            <a:normAutofit/>
          </a:bodyPr>
          <a:lstStyle/>
          <a:p>
            <a:r>
              <a:rPr lang="en-GB" sz="3200" dirty="0">
                <a:latin typeface="Palatino Linotype" panose="02040502050505030304" pitchFamily="18" charset="0"/>
              </a:rPr>
              <a:t>PD-1/PD-L1 Inhibitors</a:t>
            </a:r>
          </a:p>
        </p:txBody>
      </p:sp>
      <p:cxnSp>
        <p:nvCxnSpPr>
          <p:cNvPr id="14" name="Straight Connector 13">
            <a:extLst>
              <a:ext uri="{FF2B5EF4-FFF2-40B4-BE49-F238E27FC236}">
                <a16:creationId xmlns:a16="http://schemas.microsoft.com/office/drawing/2014/main" id="{FC23E3B9-5ABF-58B3-E2B0-E9A5DAA900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1462"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609599" y="2367280"/>
            <a:ext cx="7183121" cy="3786831"/>
          </a:xfrm>
        </p:spPr>
        <p:txBody>
          <a:bodyPr>
            <a:normAutofit/>
          </a:bodyPr>
          <a:lstStyle/>
          <a:p>
            <a:r>
              <a:rPr lang="en-GB" sz="1800" dirty="0">
                <a:latin typeface="Palatino Linotype" panose="02040502050505030304" pitchFamily="18" charset="0"/>
              </a:rPr>
              <a:t>PD-1 inhibitors: </a:t>
            </a:r>
          </a:p>
          <a:p>
            <a:r>
              <a:rPr lang="en-GB" sz="1800" dirty="0">
                <a:latin typeface="Palatino Linotype" panose="02040502050505030304" pitchFamily="18" charset="0"/>
              </a:rPr>
              <a:t>Nivolumab and </a:t>
            </a:r>
            <a:r>
              <a:rPr lang="en-GB" sz="1800" dirty="0" err="1">
                <a:latin typeface="Palatino Linotype" panose="02040502050505030304" pitchFamily="18" charset="0"/>
              </a:rPr>
              <a:t>Prembrolizumab</a:t>
            </a:r>
            <a:r>
              <a:rPr lang="en-GB" sz="1800" dirty="0">
                <a:latin typeface="Palatino Linotype" panose="02040502050505030304" pitchFamily="18" charset="0"/>
              </a:rPr>
              <a:t>, 2014:</a:t>
            </a:r>
          </a:p>
          <a:p>
            <a:r>
              <a:rPr lang="en-GB" sz="1800" dirty="0">
                <a:latin typeface="Palatino Linotype" panose="02040502050505030304" pitchFamily="18" charset="0"/>
              </a:rPr>
              <a:t>PD-L1 inhibitors:</a:t>
            </a:r>
          </a:p>
          <a:p>
            <a:r>
              <a:rPr lang="en-GB" sz="1800" dirty="0">
                <a:latin typeface="Palatino Linotype" panose="02040502050505030304" pitchFamily="18" charset="0"/>
              </a:rPr>
              <a:t>Atezolizumab, 2016</a:t>
            </a:r>
          </a:p>
          <a:p>
            <a:endParaRPr lang="en-GB" sz="1800" dirty="0">
              <a:latin typeface="Palatino Linotype" panose="02040502050505030304" pitchFamily="18" charset="0"/>
            </a:endParaRPr>
          </a:p>
          <a:p>
            <a:r>
              <a:rPr lang="en-GB" sz="1800" dirty="0">
                <a:latin typeface="Palatino Linotype" panose="02040502050505030304" pitchFamily="18" charset="0"/>
              </a:rPr>
              <a:t>PD-1/PD-L1 shot down T-cell attacks after immune response activation </a:t>
            </a:r>
          </a:p>
          <a:p>
            <a:r>
              <a:rPr lang="en-GB" sz="1800" dirty="0">
                <a:latin typeface="Palatino Linotype" panose="02040502050505030304" pitchFamily="18" charset="0"/>
              </a:rPr>
              <a:t>PD-1/PD-L1 inhibition is more specific and less side effect</a:t>
            </a:r>
            <a:endParaRPr lang="en-GB" sz="1600" dirty="0">
              <a:latin typeface="Palatino Linotype" panose="02040502050505030304" pitchFamily="18" charset="0"/>
            </a:endParaRPr>
          </a:p>
        </p:txBody>
      </p:sp>
      <p:pic>
        <p:nvPicPr>
          <p:cNvPr id="5" name="Picture 4">
            <a:extLst>
              <a:ext uri="{FF2B5EF4-FFF2-40B4-BE49-F238E27FC236}">
                <a16:creationId xmlns:a16="http://schemas.microsoft.com/office/drawing/2014/main" id="{AB3A6E11-B776-2E8F-0C10-6228569584F1}"/>
              </a:ext>
            </a:extLst>
          </p:cNvPr>
          <p:cNvPicPr>
            <a:picLocks noChangeAspect="1"/>
          </p:cNvPicPr>
          <p:nvPr/>
        </p:nvPicPr>
        <p:blipFill>
          <a:blip r:embed="rId2"/>
          <a:stretch>
            <a:fillRect/>
          </a:stretch>
        </p:blipFill>
        <p:spPr>
          <a:xfrm>
            <a:off x="8340700" y="726316"/>
            <a:ext cx="2428901" cy="2702580"/>
          </a:xfrm>
          <a:prstGeom prst="rect">
            <a:avLst/>
          </a:prstGeom>
        </p:spPr>
      </p:pic>
      <p:pic>
        <p:nvPicPr>
          <p:cNvPr id="6" name="Picture 5">
            <a:extLst>
              <a:ext uri="{FF2B5EF4-FFF2-40B4-BE49-F238E27FC236}">
                <a16:creationId xmlns:a16="http://schemas.microsoft.com/office/drawing/2014/main" id="{D8BB10C9-ADD5-E75A-91D1-76871C5BAAB7}"/>
              </a:ext>
            </a:extLst>
          </p:cNvPr>
          <p:cNvPicPr>
            <a:picLocks noChangeAspect="1"/>
          </p:cNvPicPr>
          <p:nvPr/>
        </p:nvPicPr>
        <p:blipFill>
          <a:blip r:embed="rId3"/>
          <a:stretch>
            <a:fillRect/>
          </a:stretch>
        </p:blipFill>
        <p:spPr>
          <a:xfrm>
            <a:off x="8452460" y="3850621"/>
            <a:ext cx="2414613" cy="2574300"/>
          </a:xfrm>
          <a:prstGeom prst="rect">
            <a:avLst/>
          </a:prstGeom>
        </p:spPr>
      </p:pic>
    </p:spTree>
    <p:extLst>
      <p:ext uri="{BB962C8B-B14F-4D97-AF65-F5344CB8AC3E}">
        <p14:creationId xmlns:p14="http://schemas.microsoft.com/office/powerpoint/2010/main" val="26630815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761840" y="1138265"/>
            <a:ext cx="6583840" cy="1401183"/>
          </a:xfrm>
        </p:spPr>
        <p:txBody>
          <a:bodyPr anchor="t">
            <a:normAutofit fontScale="90000"/>
          </a:bodyPr>
          <a:lstStyle/>
          <a:p>
            <a:r>
              <a:rPr lang="en-GB" sz="3200" dirty="0">
                <a:latin typeface="Palatino Linotype" panose="02040502050505030304" pitchFamily="18" charset="0"/>
              </a:rPr>
              <a:t>Blocking the PD-L1/PD-1 axis restores, or prevents loss of, T cell activity</a:t>
            </a:r>
          </a:p>
        </p:txBody>
      </p:sp>
      <p:cxnSp>
        <p:nvCxnSpPr>
          <p:cNvPr id="14" name="Straight Connector 13">
            <a:extLst>
              <a:ext uri="{FF2B5EF4-FFF2-40B4-BE49-F238E27FC236}">
                <a16:creationId xmlns:a16="http://schemas.microsoft.com/office/drawing/2014/main" id="{FC23E3B9-5ABF-58B3-E2B0-E9A5DAA900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1462"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25121" y="2627922"/>
            <a:ext cx="5638799" cy="3526189"/>
          </a:xfrm>
        </p:spPr>
        <p:txBody>
          <a:bodyPr>
            <a:normAutofit/>
          </a:bodyPr>
          <a:lstStyle/>
          <a:p>
            <a:pPr algn="just"/>
            <a:r>
              <a:rPr lang="en-GB" sz="1800" dirty="0">
                <a:latin typeface="Palatino Linotype" panose="02040502050505030304" pitchFamily="18" charset="0"/>
              </a:rPr>
              <a:t>PD-L1/PD-1 interaction inhibits T cell activation, attenuates effector function, maintains immune homeostasis.</a:t>
            </a:r>
          </a:p>
          <a:p>
            <a:pPr algn="just"/>
            <a:endParaRPr lang="en-GB" sz="1800" dirty="0">
              <a:latin typeface="Palatino Linotype" panose="02040502050505030304" pitchFamily="18" charset="0"/>
            </a:endParaRPr>
          </a:p>
          <a:p>
            <a:pPr algn="just"/>
            <a:r>
              <a:rPr lang="en-GB" sz="1800" dirty="0" err="1">
                <a:latin typeface="Palatino Linotype" panose="02040502050505030304" pitchFamily="18" charset="0"/>
              </a:rPr>
              <a:t>Tumors</a:t>
            </a:r>
            <a:r>
              <a:rPr lang="en-GB" sz="1800" dirty="0">
                <a:latin typeface="Palatino Linotype" panose="02040502050505030304" pitchFamily="18" charset="0"/>
              </a:rPr>
              <a:t> &amp; surrounding cells upregulate PD-L1 in response to T cell activity.</a:t>
            </a: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Blocking PD-L1/PD-1 restores or prevents loss of T effector function.</a:t>
            </a:r>
          </a:p>
        </p:txBody>
      </p:sp>
      <p:pic>
        <p:nvPicPr>
          <p:cNvPr id="7" name="Picture 6">
            <a:extLst>
              <a:ext uri="{FF2B5EF4-FFF2-40B4-BE49-F238E27FC236}">
                <a16:creationId xmlns:a16="http://schemas.microsoft.com/office/drawing/2014/main" id="{79906111-8EBA-7F07-AE3D-0FC1FCB5242A}"/>
              </a:ext>
            </a:extLst>
          </p:cNvPr>
          <p:cNvPicPr>
            <a:picLocks noChangeAspect="1"/>
          </p:cNvPicPr>
          <p:nvPr/>
        </p:nvPicPr>
        <p:blipFill>
          <a:blip r:embed="rId2"/>
          <a:stretch>
            <a:fillRect/>
          </a:stretch>
        </p:blipFill>
        <p:spPr>
          <a:xfrm>
            <a:off x="7132321" y="1049791"/>
            <a:ext cx="4848936" cy="5361101"/>
          </a:xfrm>
          <a:prstGeom prst="rect">
            <a:avLst/>
          </a:prstGeom>
        </p:spPr>
      </p:pic>
    </p:spTree>
    <p:extLst>
      <p:ext uri="{BB962C8B-B14F-4D97-AF65-F5344CB8AC3E}">
        <p14:creationId xmlns:p14="http://schemas.microsoft.com/office/powerpoint/2010/main" val="9793781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EFC692-B567-520E-4EA2-CC5291FCF33D}"/>
              </a:ext>
            </a:extLst>
          </p:cNvPr>
          <p:cNvPicPr>
            <a:picLocks noChangeAspect="1"/>
          </p:cNvPicPr>
          <p:nvPr/>
        </p:nvPicPr>
        <p:blipFill>
          <a:blip r:embed="rId2"/>
          <a:stretch>
            <a:fillRect/>
          </a:stretch>
        </p:blipFill>
        <p:spPr>
          <a:xfrm>
            <a:off x="294640" y="698243"/>
            <a:ext cx="11653520" cy="6130885"/>
          </a:xfrm>
          <a:prstGeom prst="rect">
            <a:avLst/>
          </a:prstGeom>
        </p:spPr>
      </p:pic>
      <p:sp>
        <p:nvSpPr>
          <p:cNvPr id="4" name="Title 1">
            <a:extLst>
              <a:ext uri="{FF2B5EF4-FFF2-40B4-BE49-F238E27FC236}">
                <a16:creationId xmlns:a16="http://schemas.microsoft.com/office/drawing/2014/main" id="{E6A0089D-F548-8D2F-561C-CFC44DC437FB}"/>
              </a:ext>
            </a:extLst>
          </p:cNvPr>
          <p:cNvSpPr txBox="1">
            <a:spLocks/>
          </p:cNvSpPr>
          <p:nvPr/>
        </p:nvSpPr>
        <p:spPr>
          <a:xfrm>
            <a:off x="677333" y="6096"/>
            <a:ext cx="10774437" cy="5791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latin typeface="Palatino Linotype" panose="02040502050505030304" pitchFamily="18" charset="0"/>
              </a:rPr>
              <a:t>Broad activity, but only subset of patients benefit: ~10-30%</a:t>
            </a:r>
          </a:p>
        </p:txBody>
      </p:sp>
    </p:spTree>
    <p:extLst>
      <p:ext uri="{BB962C8B-B14F-4D97-AF65-F5344CB8AC3E}">
        <p14:creationId xmlns:p14="http://schemas.microsoft.com/office/powerpoint/2010/main" val="526000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304800" y="1138265"/>
            <a:ext cx="6248399" cy="1401183"/>
          </a:xfrm>
        </p:spPr>
        <p:txBody>
          <a:bodyPr anchor="t">
            <a:normAutofit/>
          </a:bodyPr>
          <a:lstStyle/>
          <a:p>
            <a:r>
              <a:rPr lang="en-GB" sz="3200" dirty="0">
                <a:latin typeface="Palatino Linotype" panose="02040502050505030304" pitchFamily="18" charset="0"/>
              </a:rPr>
              <a:t>How does cancer develop?</a:t>
            </a:r>
          </a:p>
        </p:txBody>
      </p:sp>
      <p:cxnSp>
        <p:nvCxnSpPr>
          <p:cNvPr id="9" name="Straight Connector 8">
            <a:extLst>
              <a:ext uri="{FF2B5EF4-FFF2-40B4-BE49-F238E27FC236}">
                <a16:creationId xmlns:a16="http://schemas.microsoft.com/office/drawing/2014/main" id="{FC23E3B9-5ABF-58B3-E2B0-E9A5DAA900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04799" y="1992086"/>
            <a:ext cx="7003775" cy="4572000"/>
          </a:xfrm>
        </p:spPr>
        <p:txBody>
          <a:bodyPr>
            <a:normAutofit lnSpcReduction="10000"/>
          </a:bodyPr>
          <a:lstStyle/>
          <a:p>
            <a:pPr algn="just"/>
            <a:r>
              <a:rPr lang="en-GB" sz="2000" dirty="0">
                <a:latin typeface="Palatino Linotype" panose="02040502050505030304" pitchFamily="18" charset="0"/>
              </a:rPr>
              <a:t>Oncogenesis is a complex process that, in essence, involves inadequate activation of oncogenes and inactivation (loss of function) of other types of genes, </a:t>
            </a:r>
            <a:r>
              <a:rPr lang="en-GB" sz="2000" dirty="0" err="1">
                <a:latin typeface="Palatino Linotype" panose="02040502050505030304" pitchFamily="18" charset="0"/>
              </a:rPr>
              <a:t>ie</a:t>
            </a:r>
            <a:r>
              <a:rPr lang="en-GB" sz="2000" dirty="0">
                <a:latin typeface="Palatino Linotype" panose="02040502050505030304" pitchFamily="18" charset="0"/>
              </a:rPr>
              <a:t> </a:t>
            </a:r>
            <a:r>
              <a:rPr lang="en-GB" sz="2000" dirty="0" err="1">
                <a:latin typeface="Palatino Linotype" panose="02040502050505030304" pitchFamily="18" charset="0"/>
              </a:rPr>
              <a:t>tumor</a:t>
            </a:r>
            <a:r>
              <a:rPr lang="en-GB" sz="2000" dirty="0">
                <a:latin typeface="Palatino Linotype" panose="02040502050505030304" pitchFamily="18" charset="0"/>
              </a:rPr>
              <a:t>-suppressor genes.</a:t>
            </a:r>
          </a:p>
          <a:p>
            <a:pPr algn="just"/>
            <a:endParaRPr lang="en-GB" sz="2000" dirty="0">
              <a:latin typeface="Palatino Linotype" panose="02040502050505030304" pitchFamily="18" charset="0"/>
            </a:endParaRPr>
          </a:p>
          <a:p>
            <a:pPr algn="just"/>
            <a:r>
              <a:rPr lang="en-GB" sz="2000" dirty="0">
                <a:latin typeface="Palatino Linotype" panose="02040502050505030304" pitchFamily="18" charset="0"/>
              </a:rPr>
              <a:t>The formation of </a:t>
            </a:r>
            <a:r>
              <a:rPr lang="en-GB" sz="2000" dirty="0" err="1">
                <a:latin typeface="Palatino Linotype" panose="02040502050505030304" pitchFamily="18" charset="0"/>
              </a:rPr>
              <a:t>tumors</a:t>
            </a:r>
            <a:r>
              <a:rPr lang="en-GB" sz="2000" dirty="0">
                <a:latin typeface="Palatino Linotype" panose="02040502050505030304" pitchFamily="18" charset="0"/>
              </a:rPr>
              <a:t> is the result of the accumulation of genetic mutations that cause the "uncontrolled" proliferation of cells that become immortalized and consequently capable of invading and metastasizing in other tissues.</a:t>
            </a:r>
          </a:p>
          <a:p>
            <a:pPr algn="just"/>
            <a:endParaRPr lang="en-GB" sz="2000" dirty="0">
              <a:latin typeface="Palatino Linotype" panose="02040502050505030304" pitchFamily="18" charset="0"/>
            </a:endParaRPr>
          </a:p>
          <a:p>
            <a:pPr algn="just"/>
            <a:r>
              <a:rPr lang="en-GB" sz="2000" dirty="0">
                <a:latin typeface="Palatino Linotype" panose="02040502050505030304" pitchFamily="18" charset="0"/>
              </a:rPr>
              <a:t>Immune system recognize and kill 99.9999% of mutant cells</a:t>
            </a:r>
          </a:p>
          <a:p>
            <a:pPr algn="just"/>
            <a:r>
              <a:rPr lang="en-GB" sz="2000" dirty="0">
                <a:latin typeface="Palatino Linotype" panose="02040502050505030304" pitchFamily="18" charset="0"/>
              </a:rPr>
              <a:t>0.00001% escape and lead to uncontrolled cell production–cancer </a:t>
            </a:r>
          </a:p>
          <a:p>
            <a:pPr algn="just"/>
            <a:endParaRPr lang="en-GB" sz="2000" dirty="0">
              <a:latin typeface="Palatino Linotype" panose="02040502050505030304" pitchFamily="18" charset="0"/>
            </a:endParaRPr>
          </a:p>
        </p:txBody>
      </p:sp>
      <p:sp>
        <p:nvSpPr>
          <p:cNvPr id="11" name="Rectangle 10">
            <a:extLst>
              <a:ext uri="{FF2B5EF4-FFF2-40B4-BE49-F238E27FC236}">
                <a16:creationId xmlns:a16="http://schemas.microsoft.com/office/drawing/2014/main" id="{DF8BC164-E230-753F-2C7E-B4EE7BA77C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8086" y="0"/>
            <a:ext cx="4803913" cy="6858000"/>
          </a:xfrm>
          <a:prstGeom prst="rect">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5502B525-660B-D791-5923-FD517DF891FB}"/>
              </a:ext>
            </a:extLst>
          </p:cNvPr>
          <p:cNvPicPr>
            <a:picLocks noChangeAspect="1" noChangeArrowheads="1"/>
          </p:cNvPicPr>
          <p:nvPr/>
        </p:nvPicPr>
        <p:blipFill>
          <a:blip r:embed="rId2" cstate="print"/>
          <a:stretch>
            <a:fillRect/>
          </a:stretch>
        </p:blipFill>
        <p:spPr>
          <a:xfrm>
            <a:off x="8213094" y="1234712"/>
            <a:ext cx="3074386" cy="5167037"/>
          </a:xfrm>
          <a:prstGeom prst="rect">
            <a:avLst/>
          </a:prstGeom>
          <a:noFill/>
        </p:spPr>
      </p:pic>
    </p:spTree>
    <p:extLst>
      <p:ext uri="{BB962C8B-B14F-4D97-AF65-F5344CB8AC3E}">
        <p14:creationId xmlns:p14="http://schemas.microsoft.com/office/powerpoint/2010/main" val="547747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677333" y="6096"/>
            <a:ext cx="10774437" cy="579120"/>
          </a:xfrm>
        </p:spPr>
        <p:txBody>
          <a:bodyPr>
            <a:normAutofit/>
          </a:bodyPr>
          <a:lstStyle/>
          <a:p>
            <a:pPr algn="ctr"/>
            <a:r>
              <a:rPr lang="en-GB" sz="2800" dirty="0">
                <a:latin typeface="Palatino Linotype" panose="02040502050505030304" pitchFamily="18" charset="0"/>
              </a:rPr>
              <a:t>The efficacy of therapy</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59" y="981777"/>
            <a:ext cx="11314611" cy="5695469"/>
          </a:xfrm>
        </p:spPr>
        <p:txBody>
          <a:bodyPr>
            <a:normAutofit/>
          </a:bodyPr>
          <a:lstStyle/>
          <a:p>
            <a:pPr algn="just"/>
            <a:r>
              <a:rPr lang="en-GB" sz="1800" dirty="0">
                <a:latin typeface="Palatino Linotype" panose="02040502050505030304" pitchFamily="18" charset="0"/>
              </a:rPr>
              <a:t>Although the efficacy of checkpoint blockade therapies for many advanced </a:t>
            </a:r>
            <a:r>
              <a:rPr lang="en-GB" sz="1800" dirty="0" err="1">
                <a:latin typeface="Palatino Linotype" panose="02040502050505030304" pitchFamily="18" charset="0"/>
              </a:rPr>
              <a:t>tumors</a:t>
            </a:r>
            <a:r>
              <a:rPr lang="en-GB" sz="1800" dirty="0">
                <a:latin typeface="Palatino Linotype" panose="02040502050505030304" pitchFamily="18" charset="0"/>
              </a:rPr>
              <a:t> is superior to any previous form of therapy, only a subset of patients (25% to 40% at most) respond to this treatment. </a:t>
            </a: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The reasons for this poor response are not well understood. Nonresponding </a:t>
            </a:r>
            <a:r>
              <a:rPr lang="en-GB" sz="1800" dirty="0" err="1">
                <a:latin typeface="Palatino Linotype" panose="02040502050505030304" pitchFamily="18" charset="0"/>
              </a:rPr>
              <a:t>tumors</a:t>
            </a:r>
            <a:r>
              <a:rPr lang="en-GB" sz="1800" dirty="0">
                <a:latin typeface="Palatino Linotype" panose="02040502050505030304" pitchFamily="18" charset="0"/>
              </a:rPr>
              <a:t> may induce T cell expression of checkpoint molecules other than the ones being targeted therapeutically, or they may rely on evasion mechanisms other than engaging these inhibitory receptors. Oncologists and immunologists are currently investigating which biomarkers will predict responsiveness to diﬀerent checkpoint blockade approaches.</a:t>
            </a: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One of the most reliable indictors that a </a:t>
            </a:r>
            <a:r>
              <a:rPr lang="en-GB" sz="1800" dirty="0" err="1">
                <a:latin typeface="Palatino Linotype" panose="02040502050505030304" pitchFamily="18" charset="0"/>
              </a:rPr>
              <a:t>tumor</a:t>
            </a:r>
            <a:r>
              <a:rPr lang="en-GB" sz="1800" dirty="0">
                <a:latin typeface="Palatino Linotype" panose="02040502050505030304" pitchFamily="18" charset="0"/>
              </a:rPr>
              <a:t> will respond to checkpoint blockade therapy is if it carries a high number of mutations, which correlates with high numbers of neoantigens and host T cells that can respond to those antigens. In fact, </a:t>
            </a:r>
            <a:r>
              <a:rPr lang="en-GB" sz="1800" dirty="0" err="1">
                <a:latin typeface="Palatino Linotype" panose="02040502050505030304" pitchFamily="18" charset="0"/>
              </a:rPr>
              <a:t>tumors</a:t>
            </a:r>
            <a:r>
              <a:rPr lang="en-GB" sz="1800" dirty="0">
                <a:latin typeface="Palatino Linotype" panose="02040502050505030304" pitchFamily="18" charset="0"/>
              </a:rPr>
              <a:t> that have deficiencies in mismatch repair enzymes, which normally correct errors in DNA replication that lead to point mutations, have the highest mutation burdens of all cancers, and these cancers are the most likely to respond to checkpoint blockade therapy. Remarkably, anti-PD-1 therapy is now approved for any recurrent or metastatic </a:t>
            </a:r>
            <a:r>
              <a:rPr lang="en-GB" sz="1800" dirty="0" err="1">
                <a:latin typeface="Palatino Linotype" panose="02040502050505030304" pitchFamily="18" charset="0"/>
              </a:rPr>
              <a:t>tumor</a:t>
            </a:r>
            <a:r>
              <a:rPr lang="en-GB" sz="1800" dirty="0">
                <a:latin typeface="Palatino Linotype" panose="02040502050505030304" pitchFamily="18" charset="0"/>
              </a:rPr>
              <a:t> with mismatch repair deficiencies, regardless of the cell of origin or histologic type of </a:t>
            </a:r>
            <a:r>
              <a:rPr lang="en-GB" sz="1800" dirty="0" err="1">
                <a:latin typeface="Palatino Linotype" panose="02040502050505030304" pitchFamily="18" charset="0"/>
              </a:rPr>
              <a:t>tumor</a:t>
            </a:r>
            <a:r>
              <a:rPr lang="en-GB" sz="1800" dirty="0">
                <a:latin typeface="Palatino Linotype" panose="02040502050505030304" pitchFamily="18" charset="0"/>
              </a:rPr>
              <a:t>. This is a paradigm shift in how cancer treatments are chosen.</a:t>
            </a:r>
          </a:p>
        </p:txBody>
      </p:sp>
    </p:spTree>
    <p:extLst>
      <p:ext uri="{BB962C8B-B14F-4D97-AF65-F5344CB8AC3E}">
        <p14:creationId xmlns:p14="http://schemas.microsoft.com/office/powerpoint/2010/main" val="2973663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677333" y="6096"/>
            <a:ext cx="10774437" cy="579120"/>
          </a:xfrm>
        </p:spPr>
        <p:txBody>
          <a:bodyPr>
            <a:normAutofit/>
          </a:bodyPr>
          <a:lstStyle/>
          <a:p>
            <a:pPr algn="ctr"/>
            <a:r>
              <a:rPr lang="en-GB" sz="2800" dirty="0">
                <a:latin typeface="Palatino Linotype" panose="02040502050505030304" pitchFamily="18" charset="0"/>
              </a:rPr>
              <a:t>The efficacy of therapy</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59" y="981777"/>
            <a:ext cx="11314611" cy="5744143"/>
          </a:xfrm>
        </p:spPr>
        <p:txBody>
          <a:bodyPr>
            <a:normAutofit lnSpcReduction="10000"/>
          </a:bodyPr>
          <a:lstStyle/>
          <a:p>
            <a:pPr algn="just"/>
            <a:r>
              <a:rPr lang="en-GB" sz="1800" dirty="0">
                <a:latin typeface="Palatino Linotype" panose="02040502050505030304" pitchFamily="18" charset="0"/>
              </a:rPr>
              <a:t>Diagnostic biomarkers to enrich responders to PD-L1/PD-1.</a:t>
            </a:r>
          </a:p>
          <a:p>
            <a:pPr algn="just"/>
            <a:r>
              <a:rPr lang="en-GB" sz="1800" dirty="0">
                <a:latin typeface="Palatino Linotype" panose="02040502050505030304" pitchFamily="18" charset="0"/>
              </a:rPr>
              <a:t>Identify patients most likely to respond to aPD-L1/PD-1.</a:t>
            </a:r>
          </a:p>
          <a:p>
            <a:pPr algn="just"/>
            <a:r>
              <a:rPr lang="en-GB" sz="1800" dirty="0">
                <a:latin typeface="Palatino Linotype" panose="02040502050505030304" pitchFamily="18" charset="0"/>
              </a:rPr>
              <a:t>PD-L1 expression predicts clinical response.</a:t>
            </a:r>
          </a:p>
          <a:p>
            <a:pPr algn="just"/>
            <a:endParaRPr lang="en-GB" sz="1800" dirty="0">
              <a:latin typeface="Palatino Linotype" panose="02040502050505030304" pitchFamily="18" charset="0"/>
            </a:endParaRPr>
          </a:p>
          <a:p>
            <a:pPr algn="just"/>
            <a:endParaRPr lang="en-GB" sz="1800" dirty="0">
              <a:latin typeface="Palatino Linotype" panose="02040502050505030304" pitchFamily="18" charset="0"/>
            </a:endParaRPr>
          </a:p>
          <a:p>
            <a:pPr algn="just"/>
            <a:endParaRPr lang="en-GB" sz="1800" dirty="0">
              <a:latin typeface="Palatino Linotype" panose="02040502050505030304" pitchFamily="18" charset="0"/>
            </a:endParaRPr>
          </a:p>
          <a:p>
            <a:pPr algn="just"/>
            <a:endParaRPr lang="en-GB" sz="1800" dirty="0">
              <a:latin typeface="Palatino Linotype" panose="02040502050505030304" pitchFamily="18" charset="0"/>
            </a:endParaRPr>
          </a:p>
          <a:p>
            <a:pPr algn="just"/>
            <a:endParaRPr lang="en-GB" sz="1800" dirty="0">
              <a:latin typeface="Palatino Linotype" panose="02040502050505030304" pitchFamily="18" charset="0"/>
            </a:endParaRPr>
          </a:p>
          <a:p>
            <a:pPr algn="just"/>
            <a:endParaRPr lang="en-GB" sz="1800" dirty="0">
              <a:latin typeface="Palatino Linotype" panose="02040502050505030304" pitchFamily="18" charset="0"/>
            </a:endParaRPr>
          </a:p>
          <a:p>
            <a:pPr algn="just"/>
            <a:endParaRPr lang="en-GB" sz="1800" dirty="0">
              <a:latin typeface="Palatino Linotype" panose="02040502050505030304" pitchFamily="18" charset="0"/>
            </a:endParaRPr>
          </a:p>
          <a:p>
            <a:pPr algn="just"/>
            <a:endParaRPr lang="en-GB" sz="1800" dirty="0">
              <a:latin typeface="Palatino Linotype" panose="02040502050505030304" pitchFamily="18" charset="0"/>
            </a:endParaRPr>
          </a:p>
          <a:p>
            <a:pPr algn="just"/>
            <a:endParaRPr lang="en-GB" sz="1800" dirty="0">
              <a:latin typeface="Palatino Linotype" panose="02040502050505030304" pitchFamily="18" charset="0"/>
            </a:endParaRPr>
          </a:p>
          <a:p>
            <a:pPr algn="just"/>
            <a:endParaRPr lang="en-GB" sz="1800" dirty="0">
              <a:latin typeface="Palatino Linotype" panose="02040502050505030304" pitchFamily="18" charset="0"/>
            </a:endParaRP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PD-L1 expression by </a:t>
            </a:r>
            <a:r>
              <a:rPr lang="en-GB" sz="1800" dirty="0" err="1">
                <a:latin typeface="Palatino Linotype" panose="02040502050505030304" pitchFamily="18" charset="0"/>
              </a:rPr>
              <a:t>tumors</a:t>
            </a:r>
            <a:r>
              <a:rPr lang="en-GB" sz="1800" dirty="0">
                <a:latin typeface="Palatino Linotype" panose="02040502050505030304" pitchFamily="18" charset="0"/>
              </a:rPr>
              <a:t> can enrich for responses to atezolizumab (anti-PD-L1) in NSCLC and bladder cancer.</a:t>
            </a:r>
          </a:p>
          <a:p>
            <a:pPr algn="just"/>
            <a:r>
              <a:rPr lang="en-GB" sz="1800" dirty="0">
                <a:latin typeface="Palatino Linotype" panose="02040502050505030304" pitchFamily="18" charset="0"/>
              </a:rPr>
              <a:t>PD-L2 also correlates with clinical benefit to </a:t>
            </a:r>
            <a:r>
              <a:rPr lang="en-GB" sz="1800" dirty="0" err="1">
                <a:latin typeface="Palatino Linotype" panose="02040502050505030304" pitchFamily="18" charset="0"/>
              </a:rPr>
              <a:t>atezoluzumab</a:t>
            </a:r>
            <a:r>
              <a:rPr lang="en-GB" sz="1800" dirty="0">
                <a:latin typeface="Palatino Linotype" panose="02040502050505030304" pitchFamily="18" charset="0"/>
              </a:rPr>
              <a:t>.</a:t>
            </a:r>
          </a:p>
          <a:p>
            <a:pPr algn="just"/>
            <a:endParaRPr lang="en-GB" sz="1800" dirty="0">
              <a:latin typeface="Palatino Linotype" panose="02040502050505030304" pitchFamily="18" charset="0"/>
            </a:endParaRPr>
          </a:p>
        </p:txBody>
      </p:sp>
      <p:pic>
        <p:nvPicPr>
          <p:cNvPr id="5" name="Picture 4">
            <a:extLst>
              <a:ext uri="{FF2B5EF4-FFF2-40B4-BE49-F238E27FC236}">
                <a16:creationId xmlns:a16="http://schemas.microsoft.com/office/drawing/2014/main" id="{18FD234A-43A2-6EB1-1188-FE409C8D1F3B}"/>
              </a:ext>
            </a:extLst>
          </p:cNvPr>
          <p:cNvPicPr>
            <a:picLocks noChangeAspect="1"/>
          </p:cNvPicPr>
          <p:nvPr/>
        </p:nvPicPr>
        <p:blipFill>
          <a:blip r:embed="rId2"/>
          <a:stretch>
            <a:fillRect/>
          </a:stretch>
        </p:blipFill>
        <p:spPr>
          <a:xfrm>
            <a:off x="1117600" y="2460904"/>
            <a:ext cx="9977120" cy="2959506"/>
          </a:xfrm>
          <a:prstGeom prst="rect">
            <a:avLst/>
          </a:prstGeom>
        </p:spPr>
      </p:pic>
    </p:spTree>
    <p:extLst>
      <p:ext uri="{BB962C8B-B14F-4D97-AF65-F5344CB8AC3E}">
        <p14:creationId xmlns:p14="http://schemas.microsoft.com/office/powerpoint/2010/main" val="17597740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499F34A-29D2-24AF-C7D2-10A260A158FD}"/>
              </a:ext>
            </a:extLst>
          </p:cNvPr>
          <p:cNvPicPr>
            <a:picLocks noChangeAspect="1"/>
          </p:cNvPicPr>
          <p:nvPr/>
        </p:nvPicPr>
        <p:blipFill>
          <a:blip r:embed="rId2"/>
          <a:stretch>
            <a:fillRect/>
          </a:stretch>
        </p:blipFill>
        <p:spPr>
          <a:xfrm>
            <a:off x="2250877" y="1085729"/>
            <a:ext cx="7690245" cy="4686541"/>
          </a:xfrm>
          <a:prstGeom prst="rect">
            <a:avLst/>
          </a:prstGeom>
        </p:spPr>
      </p:pic>
      <p:sp>
        <p:nvSpPr>
          <p:cNvPr id="4" name="Title 1">
            <a:extLst>
              <a:ext uri="{FF2B5EF4-FFF2-40B4-BE49-F238E27FC236}">
                <a16:creationId xmlns:a16="http://schemas.microsoft.com/office/drawing/2014/main" id="{E764DF28-240A-2C30-D3F0-606105E2AB3A}"/>
              </a:ext>
            </a:extLst>
          </p:cNvPr>
          <p:cNvSpPr txBox="1">
            <a:spLocks/>
          </p:cNvSpPr>
          <p:nvPr/>
        </p:nvSpPr>
        <p:spPr>
          <a:xfrm>
            <a:off x="677333" y="6096"/>
            <a:ext cx="10774437" cy="5791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a:latin typeface="Palatino Linotype" panose="02040502050505030304" pitchFamily="18" charset="0"/>
              </a:rPr>
              <a:t>The efficacy of therapy</a:t>
            </a:r>
            <a:endParaRPr lang="en-GB" sz="2800" dirty="0">
              <a:latin typeface="Palatino Linotype" panose="02040502050505030304" pitchFamily="18" charset="0"/>
            </a:endParaRPr>
          </a:p>
        </p:txBody>
      </p:sp>
    </p:spTree>
    <p:extLst>
      <p:ext uri="{BB962C8B-B14F-4D97-AF65-F5344CB8AC3E}">
        <p14:creationId xmlns:p14="http://schemas.microsoft.com/office/powerpoint/2010/main" val="27837375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1" name="Rectangle 10">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761803" y="350196"/>
            <a:ext cx="4646904" cy="1624520"/>
          </a:xfrm>
        </p:spPr>
        <p:txBody>
          <a:bodyPr anchor="ctr">
            <a:normAutofit/>
          </a:bodyPr>
          <a:lstStyle/>
          <a:p>
            <a:r>
              <a:rPr lang="en-GB" sz="4000" dirty="0">
                <a:latin typeface="Palatino Linotype" panose="02040502050505030304" pitchFamily="18" charset="0"/>
              </a:rPr>
              <a:t>The combined therapy</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199698" y="2324912"/>
            <a:ext cx="5707116" cy="4391198"/>
          </a:xfrm>
        </p:spPr>
        <p:txBody>
          <a:bodyPr anchor="ctr">
            <a:normAutofit/>
          </a:bodyPr>
          <a:lstStyle/>
          <a:p>
            <a:pPr algn="just"/>
            <a:r>
              <a:rPr lang="en-GB" sz="1800" dirty="0">
                <a:latin typeface="Palatino Linotype" panose="02040502050505030304" pitchFamily="18" charset="0"/>
              </a:rPr>
              <a:t>Identify combinations that extend the depth and breadth of response to PD-L1/PD-1.</a:t>
            </a:r>
          </a:p>
          <a:p>
            <a:pPr algn="just"/>
            <a:r>
              <a:rPr lang="en-GB" sz="1800" dirty="0">
                <a:latin typeface="Palatino Linotype" panose="02040502050505030304" pitchFamily="18" charset="0"/>
              </a:rPr>
              <a:t>The combined use of diﬀerent checkpoint inhibitors, or one inhibitor with other modes of therapy, will likely be necessary to achieve higher rates of therapeutic success. The first approved example of this is the combined use of anti-CTLA-4 and anti-PD-1 to treat melanomas, which was shown to be more eﬀective than anti-CTL-4 alone. This reﬂects the fact that the mechanisms by which CTLA-4 and PD-1 inhibit T cell activation are diﬀerent. There are numerous ongoing or planned clinical trials using combinations of checkpoint blockade together with other strategies, such as small molecule kinase inhibitors, oncolytic viral infection of </a:t>
            </a:r>
            <a:r>
              <a:rPr lang="en-GB" sz="1800" dirty="0" err="1">
                <a:latin typeface="Palatino Linotype" panose="02040502050505030304" pitchFamily="18" charset="0"/>
              </a:rPr>
              <a:t>tumors</a:t>
            </a:r>
            <a:r>
              <a:rPr lang="en-GB" sz="1800" dirty="0">
                <a:latin typeface="Palatino Linotype" panose="02040502050505030304" pitchFamily="18" charset="0"/>
              </a:rPr>
              <a:t>, and other immune stimulants.</a:t>
            </a:r>
          </a:p>
          <a:p>
            <a:endParaRPr lang="en-GB" sz="1400" dirty="0">
              <a:latin typeface="Palatino Linotype" panose="02040502050505030304" pitchFamily="18" charset="0"/>
            </a:endParaRPr>
          </a:p>
        </p:txBody>
      </p:sp>
      <p:pic>
        <p:nvPicPr>
          <p:cNvPr id="5" name="Picture 4" descr="Colourful pills stacked to make a bar graph">
            <a:extLst>
              <a:ext uri="{FF2B5EF4-FFF2-40B4-BE49-F238E27FC236}">
                <a16:creationId xmlns:a16="http://schemas.microsoft.com/office/drawing/2014/main" id="{EA76E6BB-6C8C-9983-9832-BFCEF2E759CB}"/>
              </a:ext>
            </a:extLst>
          </p:cNvPr>
          <p:cNvPicPr>
            <a:picLocks noChangeAspect="1"/>
          </p:cNvPicPr>
          <p:nvPr/>
        </p:nvPicPr>
        <p:blipFill rotWithShape="1">
          <a:blip r:embed="rId2"/>
          <a:srcRect l="28948" r="9872" b="-1"/>
          <a:stretch/>
        </p:blipFill>
        <p:spPr>
          <a:xfrm>
            <a:off x="6096000" y="1"/>
            <a:ext cx="6102825" cy="6858000"/>
          </a:xfrm>
          <a:prstGeom prst="rect">
            <a:avLst/>
          </a:prstGeom>
        </p:spPr>
      </p:pic>
    </p:spTree>
    <p:extLst>
      <p:ext uri="{BB962C8B-B14F-4D97-AF65-F5344CB8AC3E}">
        <p14:creationId xmlns:p14="http://schemas.microsoft.com/office/powerpoint/2010/main" val="1340701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676C3D-1BD3-33B9-E7DD-C31B74978D9B}"/>
              </a:ext>
            </a:extLst>
          </p:cNvPr>
          <p:cNvPicPr>
            <a:picLocks noChangeAspect="1"/>
          </p:cNvPicPr>
          <p:nvPr/>
        </p:nvPicPr>
        <p:blipFill>
          <a:blip r:embed="rId2"/>
          <a:stretch>
            <a:fillRect/>
          </a:stretch>
        </p:blipFill>
        <p:spPr>
          <a:xfrm>
            <a:off x="1788160" y="1463040"/>
            <a:ext cx="8199613" cy="4376060"/>
          </a:xfrm>
          <a:prstGeom prst="rect">
            <a:avLst/>
          </a:prstGeom>
        </p:spPr>
      </p:pic>
      <p:sp>
        <p:nvSpPr>
          <p:cNvPr id="4" name="Title 1">
            <a:extLst>
              <a:ext uri="{FF2B5EF4-FFF2-40B4-BE49-F238E27FC236}">
                <a16:creationId xmlns:a16="http://schemas.microsoft.com/office/drawing/2014/main" id="{391C3E5B-7606-F679-5DC7-097203D89E18}"/>
              </a:ext>
            </a:extLst>
          </p:cNvPr>
          <p:cNvSpPr txBox="1">
            <a:spLocks/>
          </p:cNvSpPr>
          <p:nvPr/>
        </p:nvSpPr>
        <p:spPr>
          <a:xfrm>
            <a:off x="677333" y="6096"/>
            <a:ext cx="10774437" cy="5791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latin typeface="Palatino Linotype" panose="02040502050505030304" pitchFamily="18" charset="0"/>
              </a:rPr>
              <a:t>Combinations of </a:t>
            </a:r>
            <a:r>
              <a:rPr lang="en-GB" sz="2800" dirty="0" err="1">
                <a:latin typeface="Palatino Linotype" panose="02040502050505030304" pitchFamily="18" charset="0"/>
              </a:rPr>
              <a:t>immunotherapeutics</a:t>
            </a:r>
            <a:r>
              <a:rPr lang="en-GB" sz="2800" dirty="0">
                <a:latin typeface="Palatino Linotype" panose="02040502050505030304" pitchFamily="18" charset="0"/>
              </a:rPr>
              <a:t> with targeted therapies</a:t>
            </a:r>
          </a:p>
        </p:txBody>
      </p:sp>
      <p:sp>
        <p:nvSpPr>
          <p:cNvPr id="6" name="TextBox 5">
            <a:extLst>
              <a:ext uri="{FF2B5EF4-FFF2-40B4-BE49-F238E27FC236}">
                <a16:creationId xmlns:a16="http://schemas.microsoft.com/office/drawing/2014/main" id="{E8DACB48-3C5A-4B7E-5467-7922ED4840D9}"/>
              </a:ext>
            </a:extLst>
          </p:cNvPr>
          <p:cNvSpPr txBox="1"/>
          <p:nvPr/>
        </p:nvSpPr>
        <p:spPr>
          <a:xfrm>
            <a:off x="1066800" y="6067475"/>
            <a:ext cx="10058400" cy="369332"/>
          </a:xfrm>
          <a:prstGeom prst="rect">
            <a:avLst/>
          </a:prstGeom>
          <a:noFill/>
        </p:spPr>
        <p:txBody>
          <a:bodyPr wrap="square">
            <a:spAutoFit/>
          </a:bodyPr>
          <a:lstStyle/>
          <a:p>
            <a:pPr algn="ctr"/>
            <a:r>
              <a:rPr lang="en-GB" dirty="0">
                <a:latin typeface="Palatino Linotype" panose="02040502050505030304" pitchFamily="18" charset="0"/>
              </a:rPr>
              <a:t>Combinations may extend the benefit of anti-PDL1 Chemo and targeted therapies</a:t>
            </a:r>
          </a:p>
        </p:txBody>
      </p:sp>
    </p:spTree>
    <p:extLst>
      <p:ext uri="{BB962C8B-B14F-4D97-AF65-F5344CB8AC3E}">
        <p14:creationId xmlns:p14="http://schemas.microsoft.com/office/powerpoint/2010/main" val="19067891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677333" y="6096"/>
            <a:ext cx="10774437" cy="579120"/>
          </a:xfrm>
        </p:spPr>
        <p:txBody>
          <a:bodyPr>
            <a:normAutofit/>
          </a:bodyPr>
          <a:lstStyle/>
          <a:p>
            <a:pPr algn="ctr"/>
            <a:r>
              <a:rPr lang="en-GB" sz="2800" dirty="0">
                <a:latin typeface="Palatino Linotype" panose="02040502050505030304" pitchFamily="18" charset="0"/>
              </a:rPr>
              <a:t>Toxicity</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59" y="981777"/>
            <a:ext cx="11314611" cy="5695469"/>
          </a:xfrm>
        </p:spPr>
        <p:txBody>
          <a:bodyPr>
            <a:normAutofit/>
          </a:bodyPr>
          <a:lstStyle/>
          <a:p>
            <a:pPr algn="just"/>
            <a:r>
              <a:rPr lang="en-GB" sz="1800" dirty="0">
                <a:latin typeface="Palatino Linotype" panose="02040502050505030304" pitchFamily="18" charset="0"/>
              </a:rPr>
              <a:t>The most common toxicities associated with checkpoint blockade are autoimmune damage to organs. </a:t>
            </a:r>
          </a:p>
          <a:p>
            <a:pPr algn="just"/>
            <a:r>
              <a:rPr lang="en-GB" sz="1800" dirty="0">
                <a:latin typeface="Palatino Linotype" panose="02040502050505030304" pitchFamily="18" charset="0"/>
              </a:rPr>
              <a:t>This is predictable, because the physiologic function of the inhibitory receptors targeted is to maintain tolerance to self antigens. </a:t>
            </a:r>
          </a:p>
          <a:p>
            <a:pPr algn="just"/>
            <a:r>
              <a:rPr lang="en-GB" sz="1800" dirty="0">
                <a:latin typeface="Palatino Linotype" panose="02040502050505030304" pitchFamily="18" charset="0"/>
              </a:rPr>
              <a:t>A wide range of organs may be aﬀected, including colon, lungs, endocrine organs, heart, and skin, each requiring diﬀerent clinical interventions, sometimes including cessation of the life-saving </a:t>
            </a:r>
            <a:r>
              <a:rPr lang="en-GB" sz="1800" dirty="0" err="1">
                <a:latin typeface="Palatino Linotype" panose="02040502050505030304" pitchFamily="18" charset="0"/>
              </a:rPr>
              <a:t>tumor</a:t>
            </a:r>
            <a:r>
              <a:rPr lang="en-GB" sz="1800" dirty="0">
                <a:latin typeface="Palatino Linotype" panose="02040502050505030304" pitchFamily="18" charset="0"/>
              </a:rPr>
              <a:t> immunotherapy. </a:t>
            </a: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Overall, gentler than CTLA-4 inhibitors</a:t>
            </a:r>
          </a:p>
          <a:p>
            <a:pPr algn="just"/>
            <a:r>
              <a:rPr lang="en-GB" sz="1800" dirty="0">
                <a:latin typeface="Palatino Linotype" panose="02040502050505030304" pitchFamily="18" charset="0"/>
              </a:rPr>
              <a:t>Occasional (5-20%)</a:t>
            </a:r>
          </a:p>
          <a:p>
            <a:pPr lvl="1" algn="just"/>
            <a:r>
              <a:rPr lang="en-GB" sz="1400" dirty="0">
                <a:latin typeface="Palatino Linotype" panose="02040502050505030304" pitchFamily="18" charset="0"/>
              </a:rPr>
              <a:t>Fatigue</a:t>
            </a:r>
          </a:p>
          <a:p>
            <a:pPr lvl="1" algn="just"/>
            <a:r>
              <a:rPr lang="en-GB" sz="1400" dirty="0">
                <a:latin typeface="Palatino Linotype" panose="02040502050505030304" pitchFamily="18" charset="0"/>
              </a:rPr>
              <a:t>Rash – maculopapular, pruritis</a:t>
            </a:r>
          </a:p>
          <a:p>
            <a:pPr lvl="1" algn="just"/>
            <a:r>
              <a:rPr lang="en-GB" sz="1400" dirty="0" err="1">
                <a:latin typeface="Palatino Linotype" panose="02040502050505030304" pitchFamily="18" charset="0"/>
              </a:rPr>
              <a:t>Diarrhea</a:t>
            </a:r>
            <a:r>
              <a:rPr lang="en-GB" sz="1400" dirty="0">
                <a:latin typeface="Palatino Linotype" panose="02040502050505030304" pitchFamily="18" charset="0"/>
              </a:rPr>
              <a:t>/colitis – initiate steroids early, taper slowly</a:t>
            </a:r>
          </a:p>
          <a:p>
            <a:pPr lvl="1" algn="just"/>
            <a:r>
              <a:rPr lang="en-GB" sz="1400" dirty="0">
                <a:latin typeface="Palatino Linotype" panose="02040502050505030304" pitchFamily="18" charset="0"/>
              </a:rPr>
              <a:t>Hepatitis/liver enzyme abnormalities</a:t>
            </a:r>
          </a:p>
          <a:p>
            <a:pPr lvl="1" algn="just"/>
            <a:r>
              <a:rPr lang="en-GB" sz="1400" dirty="0">
                <a:latin typeface="Palatino Linotype" panose="02040502050505030304" pitchFamily="18" charset="0"/>
              </a:rPr>
              <a:t>Infusion reactions</a:t>
            </a:r>
          </a:p>
          <a:p>
            <a:pPr lvl="1" algn="just"/>
            <a:r>
              <a:rPr lang="en-GB" sz="1400" dirty="0">
                <a:latin typeface="Palatino Linotype" panose="02040502050505030304" pitchFamily="18" charset="0"/>
              </a:rPr>
              <a:t>Endocrinopathies – thyroid, adrenal, </a:t>
            </a:r>
            <a:r>
              <a:rPr lang="en-GB" sz="1400" dirty="0" err="1">
                <a:latin typeface="Palatino Linotype" panose="02040502050505030304" pitchFamily="18" charset="0"/>
              </a:rPr>
              <a:t>hypophysitis</a:t>
            </a:r>
            <a:endParaRPr lang="en-GB" sz="1400" dirty="0">
              <a:latin typeface="Palatino Linotype" panose="02040502050505030304" pitchFamily="18" charset="0"/>
            </a:endParaRPr>
          </a:p>
          <a:p>
            <a:pPr algn="just"/>
            <a:r>
              <a:rPr lang="en-GB" sz="1800" dirty="0">
                <a:latin typeface="Palatino Linotype" panose="02040502050505030304" pitchFamily="18" charset="0"/>
              </a:rPr>
              <a:t>Infrequent (&lt;5%)</a:t>
            </a:r>
          </a:p>
          <a:p>
            <a:pPr lvl="1" algn="just"/>
            <a:r>
              <a:rPr lang="en-GB" sz="1400" dirty="0">
                <a:latin typeface="Palatino Linotype" panose="02040502050505030304" pitchFamily="18" charset="0"/>
              </a:rPr>
              <a:t>Pneumonitis</a:t>
            </a:r>
          </a:p>
          <a:p>
            <a:pPr algn="just"/>
            <a:r>
              <a:rPr lang="en-GB" sz="1800" dirty="0">
                <a:latin typeface="Palatino Linotype" panose="02040502050505030304" pitchFamily="18" charset="0"/>
              </a:rPr>
              <a:t>Grade 3 or 4 toxicities are uncommon</a:t>
            </a:r>
          </a:p>
          <a:p>
            <a:pPr algn="just"/>
            <a:endParaRPr lang="en-GB" sz="1800" dirty="0">
              <a:latin typeface="Palatino Linotype" panose="02040502050505030304" pitchFamily="18" charset="0"/>
            </a:endParaRPr>
          </a:p>
        </p:txBody>
      </p:sp>
    </p:spTree>
    <p:extLst>
      <p:ext uri="{BB962C8B-B14F-4D97-AF65-F5344CB8AC3E}">
        <p14:creationId xmlns:p14="http://schemas.microsoft.com/office/powerpoint/2010/main" val="3831889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677333" y="6096"/>
            <a:ext cx="10774437" cy="579120"/>
          </a:xfrm>
        </p:spPr>
        <p:txBody>
          <a:bodyPr>
            <a:normAutofit/>
          </a:bodyPr>
          <a:lstStyle/>
          <a:p>
            <a:pPr algn="ctr"/>
            <a:r>
              <a:rPr lang="en-GB" sz="2800" dirty="0">
                <a:latin typeface="Palatino Linotype" panose="02040502050505030304" pitchFamily="18" charset="0"/>
              </a:rPr>
              <a:t>Literature</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59" y="981777"/>
            <a:ext cx="11314611" cy="5695469"/>
          </a:xfrm>
        </p:spPr>
        <p:txBody>
          <a:bodyPr>
            <a:normAutofit/>
          </a:bodyPr>
          <a:lstStyle/>
          <a:p>
            <a:pPr algn="just"/>
            <a:r>
              <a:rPr lang="en-GB" sz="1800" dirty="0">
                <a:latin typeface="Palatino Linotype" panose="02040502050505030304" pitchFamily="18" charset="0"/>
              </a:rPr>
              <a:t>Abul </a:t>
            </a:r>
            <a:r>
              <a:rPr lang="en-GB" sz="1800" dirty="0" err="1">
                <a:latin typeface="Palatino Linotype" panose="02040502050505030304" pitchFamily="18" charset="0"/>
              </a:rPr>
              <a:t>K.Abbas</a:t>
            </a:r>
            <a:r>
              <a:rPr lang="en-GB" sz="1800" dirty="0">
                <a:latin typeface="Palatino Linotype" panose="02040502050505030304" pitchFamily="18" charset="0"/>
              </a:rPr>
              <a:t> and Andrew H. Lichtman. Basic Immunology: Functions and Disorders of the Immune System, Sixth Edition. </a:t>
            </a:r>
            <a:r>
              <a:rPr lang="en-GB" sz="1800" dirty="0" err="1">
                <a:latin typeface="Palatino Linotype" panose="02040502050505030304" pitchFamily="18" charset="0"/>
              </a:rPr>
              <a:t>Datastatus</a:t>
            </a:r>
            <a:r>
              <a:rPr lang="en-GB" sz="1800" dirty="0">
                <a:latin typeface="Palatino Linotype" panose="02040502050505030304" pitchFamily="18" charset="0"/>
              </a:rPr>
              <a:t>, Belgrade, 2019</a:t>
            </a:r>
          </a:p>
        </p:txBody>
      </p:sp>
    </p:spTree>
    <p:extLst>
      <p:ext uri="{BB962C8B-B14F-4D97-AF65-F5344CB8AC3E}">
        <p14:creationId xmlns:p14="http://schemas.microsoft.com/office/powerpoint/2010/main" val="2290711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677333" y="6096"/>
            <a:ext cx="10774437" cy="579120"/>
          </a:xfrm>
        </p:spPr>
        <p:txBody>
          <a:bodyPr>
            <a:normAutofit/>
          </a:bodyPr>
          <a:lstStyle/>
          <a:p>
            <a:pPr algn="ctr"/>
            <a:r>
              <a:rPr lang="en-GB" sz="2800" dirty="0">
                <a:latin typeface="Palatino Linotype" panose="02040502050505030304" pitchFamily="18" charset="0"/>
              </a:rPr>
              <a:t>Surgery/Radiation/Chemotherapy</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59" y="981777"/>
            <a:ext cx="7782561" cy="5695469"/>
          </a:xfrm>
        </p:spPr>
        <p:txBody>
          <a:bodyPr>
            <a:normAutofit lnSpcReduction="10000"/>
          </a:bodyPr>
          <a:lstStyle/>
          <a:p>
            <a:pPr algn="just"/>
            <a:r>
              <a:rPr lang="en-GB" sz="2000" dirty="0">
                <a:latin typeface="Palatino Linotype" panose="02040502050505030304" pitchFamily="18" charset="0"/>
              </a:rPr>
              <a:t>Surgery (1700’s) and Radiation (1896)</a:t>
            </a:r>
          </a:p>
          <a:p>
            <a:pPr lvl="1" algn="just"/>
            <a:r>
              <a:rPr lang="en-GB" sz="1600" dirty="0">
                <a:latin typeface="Palatino Linotype" panose="02040502050505030304" pitchFamily="18" charset="0"/>
              </a:rPr>
              <a:t>Early stage and localized cancer</a:t>
            </a:r>
          </a:p>
          <a:p>
            <a:pPr lvl="1" algn="just"/>
            <a:r>
              <a:rPr lang="en-GB" sz="1600" dirty="0">
                <a:latin typeface="Palatino Linotype" panose="02040502050505030304" pitchFamily="18" charset="0"/>
              </a:rPr>
              <a:t>Not work with metastatic cancer (majority) </a:t>
            </a:r>
          </a:p>
          <a:p>
            <a:pPr lvl="1" algn="just"/>
            <a:endParaRPr lang="en-GB" sz="1600" dirty="0">
              <a:latin typeface="Palatino Linotype" panose="02040502050505030304" pitchFamily="18" charset="0"/>
            </a:endParaRPr>
          </a:p>
          <a:p>
            <a:pPr algn="just"/>
            <a:r>
              <a:rPr lang="en-GB" sz="2000" dirty="0">
                <a:latin typeface="Palatino Linotype" panose="02040502050505030304" pitchFamily="18" charset="0"/>
              </a:rPr>
              <a:t>Chemotherapy/Targeted Therapies (1946)</a:t>
            </a:r>
          </a:p>
          <a:p>
            <a:pPr lvl="1" algn="just"/>
            <a:r>
              <a:rPr lang="en-GB" sz="1600" dirty="0">
                <a:latin typeface="Palatino Linotype" panose="02040502050505030304" pitchFamily="18" charset="0"/>
              </a:rPr>
              <a:t>Direct attack on cancer</a:t>
            </a:r>
          </a:p>
          <a:p>
            <a:pPr lvl="1" algn="just"/>
            <a:r>
              <a:rPr lang="en-GB" sz="1600" dirty="0">
                <a:latin typeface="Palatino Linotype" panose="02040502050505030304" pitchFamily="18" charset="0"/>
              </a:rPr>
              <a:t>Kill cancer and normal cells</a:t>
            </a:r>
          </a:p>
          <a:p>
            <a:pPr lvl="1" algn="just"/>
            <a:r>
              <a:rPr lang="en-GB" sz="1600" dirty="0">
                <a:latin typeface="Palatino Linotype" panose="02040502050505030304" pitchFamily="18" charset="0"/>
              </a:rPr>
              <a:t>Lots of side effects. Toxicity</a:t>
            </a:r>
          </a:p>
          <a:p>
            <a:pPr lvl="1" algn="just"/>
            <a:r>
              <a:rPr lang="en-GB" sz="1600" dirty="0">
                <a:latin typeface="Palatino Linotype" panose="02040502050505030304" pitchFamily="18" charset="0"/>
              </a:rPr>
              <a:t>Can come back quickly</a:t>
            </a:r>
          </a:p>
          <a:p>
            <a:pPr lvl="1" algn="just"/>
            <a:r>
              <a:rPr lang="en-GB" sz="1600" dirty="0">
                <a:latin typeface="Palatino Linotype" panose="02040502050505030304" pitchFamily="18" charset="0"/>
              </a:rPr>
              <a:t>The hypothesis of fractional cytotoxicity assumes that a certain concentration of </a:t>
            </a:r>
            <a:r>
              <a:rPr lang="en-GB" sz="1600" dirty="0" err="1">
                <a:latin typeface="Palatino Linotype" panose="02040502050505030304" pitchFamily="18" charset="0"/>
              </a:rPr>
              <a:t>cytostatics</a:t>
            </a:r>
            <a:r>
              <a:rPr lang="en-GB" sz="1600" dirty="0">
                <a:latin typeface="Palatino Linotype" panose="02040502050505030304" pitchFamily="18" charset="0"/>
              </a:rPr>
              <a:t>, applied for a certain period of time, kills a constant fraction of the population of </a:t>
            </a:r>
            <a:r>
              <a:rPr lang="en-GB" sz="1600" dirty="0" err="1">
                <a:latin typeface="Palatino Linotype" panose="02040502050505030304" pitchFamily="18" charset="0"/>
              </a:rPr>
              <a:t>tumor</a:t>
            </a:r>
            <a:r>
              <a:rPr lang="en-GB" sz="1600" dirty="0">
                <a:latin typeface="Palatino Linotype" panose="02040502050505030304" pitchFamily="18" charset="0"/>
              </a:rPr>
              <a:t> cells. In this way, each subsequent therapeutic cycle kills the same fraction of remaining cells.</a:t>
            </a:r>
          </a:p>
          <a:p>
            <a:pPr lvl="1" algn="just"/>
            <a:r>
              <a:rPr lang="en-GB" sz="1600" dirty="0">
                <a:latin typeface="Palatino Linotype" panose="02040502050505030304" pitchFamily="18" charset="0"/>
              </a:rPr>
              <a:t>Resistance. It is generally known that the emergence of drug resistance (cytostatic) is a consequence of random mutations in the population of </a:t>
            </a:r>
            <a:r>
              <a:rPr lang="en-GB" sz="1600" dirty="0" err="1">
                <a:latin typeface="Palatino Linotype" panose="02040502050505030304" pitchFamily="18" charset="0"/>
              </a:rPr>
              <a:t>tumor</a:t>
            </a:r>
            <a:r>
              <a:rPr lang="en-GB" sz="1600" dirty="0">
                <a:latin typeface="Palatino Linotype" panose="02040502050505030304" pitchFamily="18" charset="0"/>
              </a:rPr>
              <a:t> cells. The possibility of </a:t>
            </a:r>
            <a:r>
              <a:rPr lang="en-GB" sz="1600" i="1" dirty="0">
                <a:latin typeface="Palatino Linotype" panose="02040502050505030304" pitchFamily="18" charset="0"/>
              </a:rPr>
              <a:t>de novo </a:t>
            </a:r>
            <a:r>
              <a:rPr lang="en-GB" sz="1600" dirty="0">
                <a:latin typeface="Palatino Linotype" panose="02040502050505030304" pitchFamily="18" charset="0"/>
              </a:rPr>
              <a:t>emergence of resistance in any population of </a:t>
            </a:r>
            <a:r>
              <a:rPr lang="en-GB" sz="1600" dirty="0" err="1">
                <a:latin typeface="Palatino Linotype" panose="02040502050505030304" pitchFamily="18" charset="0"/>
              </a:rPr>
              <a:t>tumor</a:t>
            </a:r>
            <a:r>
              <a:rPr lang="en-GB" sz="1600" dirty="0">
                <a:latin typeface="Palatino Linotype" panose="02040502050505030304" pitchFamily="18" charset="0"/>
              </a:rPr>
              <a:t> cells increases with the number of cells and the number of cell divisions.</a:t>
            </a:r>
          </a:p>
          <a:p>
            <a:pPr lvl="1" algn="just"/>
            <a:endParaRPr lang="en-GB" sz="1600" dirty="0">
              <a:latin typeface="Palatino Linotype" panose="02040502050505030304" pitchFamily="18" charset="0"/>
            </a:endParaRPr>
          </a:p>
          <a:p>
            <a:pPr algn="just"/>
            <a:r>
              <a:rPr lang="en-GB" sz="2000" dirty="0">
                <a:latin typeface="Palatino Linotype" panose="02040502050505030304" pitchFamily="18" charset="0"/>
              </a:rPr>
              <a:t>Efficacy is limited</a:t>
            </a:r>
          </a:p>
          <a:p>
            <a:pPr algn="just"/>
            <a:r>
              <a:rPr lang="en-GB" sz="2000" dirty="0">
                <a:latin typeface="Palatino Linotype" panose="02040502050505030304" pitchFamily="18" charset="0"/>
              </a:rPr>
              <a:t>Quality of life suffers</a:t>
            </a:r>
          </a:p>
        </p:txBody>
      </p:sp>
      <p:pic>
        <p:nvPicPr>
          <p:cNvPr id="6" name="Picture 5" descr="Close-up of a iv drip in a hospital&#10;&#10;Description automatically generated">
            <a:extLst>
              <a:ext uri="{FF2B5EF4-FFF2-40B4-BE49-F238E27FC236}">
                <a16:creationId xmlns:a16="http://schemas.microsoft.com/office/drawing/2014/main" id="{6A2DB640-0F8B-25F2-DBF2-256991942B80}"/>
              </a:ext>
            </a:extLst>
          </p:cNvPr>
          <p:cNvPicPr>
            <a:picLocks noChangeAspect="1"/>
          </p:cNvPicPr>
          <p:nvPr/>
        </p:nvPicPr>
        <p:blipFill rotWithShape="1">
          <a:blip r:embed="rId2">
            <a:extLst>
              <a:ext uri="{28A0092B-C50C-407E-A947-70E740481C1C}">
                <a14:useLocalDpi xmlns:a14="http://schemas.microsoft.com/office/drawing/2010/main" val="0"/>
              </a:ext>
            </a:extLst>
          </a:blip>
          <a:srcRect l="9672" r="52951"/>
          <a:stretch/>
        </p:blipFill>
        <p:spPr>
          <a:xfrm>
            <a:off x="8388530" y="1083056"/>
            <a:ext cx="3474720" cy="5229225"/>
          </a:xfrm>
          <a:prstGeom prst="rect">
            <a:avLst/>
          </a:prstGeom>
        </p:spPr>
      </p:pic>
    </p:spTree>
    <p:extLst>
      <p:ext uri="{BB962C8B-B14F-4D97-AF65-F5344CB8AC3E}">
        <p14:creationId xmlns:p14="http://schemas.microsoft.com/office/powerpoint/2010/main" val="551577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761800" y="30481"/>
            <a:ext cx="5334197" cy="1708242"/>
          </a:xfrm>
        </p:spPr>
        <p:txBody>
          <a:bodyPr anchor="ctr">
            <a:normAutofit/>
          </a:bodyPr>
          <a:lstStyle/>
          <a:p>
            <a:r>
              <a:rPr lang="en-GB" sz="4000" dirty="0">
                <a:latin typeface="Palatino Linotype" panose="02040502050505030304" pitchFamily="18" charset="0"/>
              </a:rPr>
              <a:t>Immunotherapy</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14960" y="1402080"/>
            <a:ext cx="6309360" cy="5120640"/>
          </a:xfrm>
        </p:spPr>
        <p:txBody>
          <a:bodyPr anchor="ctr">
            <a:normAutofit/>
          </a:bodyPr>
          <a:lstStyle/>
          <a:p>
            <a:r>
              <a:rPr lang="en-GB" sz="1800" dirty="0">
                <a:latin typeface="Palatino Linotype" panose="02040502050505030304" pitchFamily="18" charset="0"/>
              </a:rPr>
              <a:t>How to create a </a:t>
            </a:r>
            <a:r>
              <a:rPr lang="en-GB" sz="1800" dirty="0" err="1">
                <a:latin typeface="Palatino Linotype" panose="02040502050505030304" pitchFamily="18" charset="0"/>
              </a:rPr>
              <a:t>tumor</a:t>
            </a:r>
            <a:r>
              <a:rPr lang="en-GB" sz="1800" dirty="0">
                <a:latin typeface="Palatino Linotype" panose="02040502050505030304" pitchFamily="18" charset="0"/>
              </a:rPr>
              <a:t>-specific therapy based on the biological characteristics of the </a:t>
            </a:r>
            <a:r>
              <a:rPr lang="en-GB" sz="1800" dirty="0" err="1">
                <a:latin typeface="Palatino Linotype" panose="02040502050505030304" pitchFamily="18" charset="0"/>
              </a:rPr>
              <a:t>tumor</a:t>
            </a:r>
            <a:r>
              <a:rPr lang="en-GB" sz="1800" dirty="0">
                <a:latin typeface="Palatino Linotype" panose="02040502050505030304" pitchFamily="18" charset="0"/>
              </a:rPr>
              <a:t>?</a:t>
            </a:r>
          </a:p>
          <a:p>
            <a:endParaRPr lang="en-GB" sz="1800" dirty="0">
              <a:latin typeface="Palatino Linotype" panose="02040502050505030304" pitchFamily="18" charset="0"/>
            </a:endParaRPr>
          </a:p>
          <a:p>
            <a:r>
              <a:rPr lang="en-GB" sz="1800" dirty="0">
                <a:latin typeface="Palatino Linotype" panose="02040502050505030304" pitchFamily="18" charset="0"/>
              </a:rPr>
              <a:t>Biotherapy represents the first attempt to make cancer therapy specific to malignant cells.</a:t>
            </a:r>
          </a:p>
          <a:p>
            <a:r>
              <a:rPr lang="en-GB" sz="1800" dirty="0">
                <a:latin typeface="Palatino Linotype" panose="02040502050505030304" pitchFamily="18" charset="0"/>
              </a:rPr>
              <a:t>Biotherapy involves the use of agents of biological origin or agents that modify the biological response</a:t>
            </a:r>
          </a:p>
          <a:p>
            <a:r>
              <a:rPr lang="en-GB" sz="1800" dirty="0">
                <a:latin typeface="Palatino Linotype" panose="02040502050505030304" pitchFamily="18" charset="0"/>
              </a:rPr>
              <a:t>Synonyms: biological therapy, immunotherapy, therapy with biological response modifiers.</a:t>
            </a:r>
          </a:p>
          <a:p>
            <a:r>
              <a:rPr lang="en-GB" sz="1800" dirty="0">
                <a:latin typeface="Palatino Linotype" panose="02040502050505030304" pitchFamily="18" charset="0"/>
              </a:rPr>
              <a:t>Immunotherapy is a form of biotherapy that uses and modifies the immune system, the cells and molecules of the immune system involved in the immune response, in the fight against disease.</a:t>
            </a:r>
          </a:p>
        </p:txBody>
      </p:sp>
      <p:pic>
        <p:nvPicPr>
          <p:cNvPr id="5" name="Picture 4" descr="Close-up of purple cells">
            <a:extLst>
              <a:ext uri="{FF2B5EF4-FFF2-40B4-BE49-F238E27FC236}">
                <a16:creationId xmlns:a16="http://schemas.microsoft.com/office/drawing/2014/main" id="{14C23DF7-A3AB-B8BF-02A1-0C861467822B}"/>
              </a:ext>
            </a:extLst>
          </p:cNvPr>
          <p:cNvPicPr>
            <a:picLocks noChangeAspect="1"/>
          </p:cNvPicPr>
          <p:nvPr/>
        </p:nvPicPr>
        <p:blipFill rotWithShape="1">
          <a:blip r:embed="rId2"/>
          <a:srcRect l="22391" r="19365" b="-1"/>
          <a:stretch/>
        </p:blipFill>
        <p:spPr>
          <a:xfrm>
            <a:off x="6857797" y="-10886"/>
            <a:ext cx="5334204" cy="6868886"/>
          </a:xfrm>
          <a:prstGeom prst="rect">
            <a:avLst/>
          </a:prstGeom>
          <a:effectLst>
            <a:outerShdw blurRad="127000" dist="50800" dir="10800000" sx="99000" sy="99000" algn="r" rotWithShape="0">
              <a:prstClr val="black">
                <a:alpha val="40000"/>
              </a:prstClr>
            </a:outerShdw>
          </a:effectLst>
        </p:spPr>
      </p:pic>
    </p:spTree>
    <p:extLst>
      <p:ext uri="{BB962C8B-B14F-4D97-AF65-F5344CB8AC3E}">
        <p14:creationId xmlns:p14="http://schemas.microsoft.com/office/powerpoint/2010/main" val="21928499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762000" y="1138036"/>
            <a:ext cx="4085665" cy="1402470"/>
          </a:xfrm>
        </p:spPr>
        <p:txBody>
          <a:bodyPr anchor="t">
            <a:normAutofit/>
          </a:bodyPr>
          <a:lstStyle/>
          <a:p>
            <a:r>
              <a:rPr lang="en-GB" sz="3200">
                <a:latin typeface="Palatino Linotype" panose="02040502050505030304" pitchFamily="18" charset="0"/>
              </a:rPr>
              <a:t>Immune response against tumors</a:t>
            </a:r>
          </a:p>
        </p:txBody>
      </p:sp>
      <p:cxnSp>
        <p:nvCxnSpPr>
          <p:cNvPr id="10" name="Straight Connector 9">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60" y="2551176"/>
            <a:ext cx="4998720" cy="3591207"/>
          </a:xfrm>
        </p:spPr>
        <p:txBody>
          <a:bodyPr>
            <a:normAutofit/>
          </a:bodyPr>
          <a:lstStyle/>
          <a:p>
            <a:pPr algn="just"/>
            <a:r>
              <a:rPr lang="en-GB" sz="2000" dirty="0">
                <a:latin typeface="Palatino Linotype" panose="02040502050505030304" pitchFamily="18" charset="0"/>
              </a:rPr>
              <a:t>The principal immune mechanism of </a:t>
            </a:r>
            <a:r>
              <a:rPr lang="en-GB" sz="2000" dirty="0" err="1">
                <a:latin typeface="Palatino Linotype" panose="02040502050505030304" pitchFamily="18" charset="0"/>
              </a:rPr>
              <a:t>tumor</a:t>
            </a:r>
            <a:r>
              <a:rPr lang="en-GB" sz="2000" dirty="0">
                <a:latin typeface="Palatino Linotype" panose="02040502050505030304" pitchFamily="18" charset="0"/>
              </a:rPr>
              <a:t> eradication is killing of </a:t>
            </a:r>
            <a:r>
              <a:rPr lang="en-GB" sz="2000" dirty="0" err="1">
                <a:latin typeface="Palatino Linotype" panose="02040502050505030304" pitchFamily="18" charset="0"/>
              </a:rPr>
              <a:t>tumor</a:t>
            </a:r>
            <a:r>
              <a:rPr lang="en-GB" sz="2000" dirty="0">
                <a:latin typeface="Palatino Linotype" panose="02040502050505030304" pitchFamily="18" charset="0"/>
              </a:rPr>
              <a:t> cells by CTLs </a:t>
            </a:r>
            <a:r>
              <a:rPr lang="en-GB" sz="2000" dirty="0" err="1">
                <a:latin typeface="Palatino Linotype" panose="02040502050505030304" pitchFamily="18" charset="0"/>
              </a:rPr>
              <a:t>specifc</a:t>
            </a:r>
            <a:r>
              <a:rPr lang="en-GB" sz="2000" dirty="0">
                <a:latin typeface="Palatino Linotype" panose="02040502050505030304" pitchFamily="18" charset="0"/>
              </a:rPr>
              <a:t> for </a:t>
            </a:r>
            <a:r>
              <a:rPr lang="en-GB" sz="2000" dirty="0" err="1">
                <a:latin typeface="Palatino Linotype" panose="02040502050505030304" pitchFamily="18" charset="0"/>
              </a:rPr>
              <a:t>tumor</a:t>
            </a:r>
            <a:r>
              <a:rPr lang="en-GB" sz="2000" dirty="0">
                <a:latin typeface="Palatino Linotype" panose="02040502050505030304" pitchFamily="18" charset="0"/>
              </a:rPr>
              <a:t> antigens.</a:t>
            </a:r>
          </a:p>
          <a:p>
            <a:pPr algn="just"/>
            <a:r>
              <a:rPr lang="en-GB" sz="2000" dirty="0">
                <a:latin typeface="Palatino Linotype" panose="02040502050505030304" pitchFamily="18" charset="0"/>
              </a:rPr>
              <a:t>Tumor antigens are picked up by host dendritic cells and responses are initiated in peripheral (secondary) lymphoid organs. </a:t>
            </a:r>
          </a:p>
          <a:p>
            <a:pPr algn="just"/>
            <a:r>
              <a:rPr lang="en-GB" sz="2000" dirty="0">
                <a:latin typeface="Palatino Linotype" panose="02040502050505030304" pitchFamily="18" charset="0"/>
              </a:rPr>
              <a:t>Tumor-</a:t>
            </a:r>
            <a:r>
              <a:rPr lang="en-GB" sz="2000" dirty="0" err="1">
                <a:latin typeface="Palatino Linotype" panose="02040502050505030304" pitchFamily="18" charset="0"/>
              </a:rPr>
              <a:t>specifc</a:t>
            </a:r>
            <a:r>
              <a:rPr lang="en-GB" sz="2000" dirty="0">
                <a:latin typeface="Palatino Linotype" panose="02040502050505030304" pitchFamily="18" charset="0"/>
              </a:rPr>
              <a:t> CTLs migrate back to the </a:t>
            </a:r>
            <a:r>
              <a:rPr lang="en-GB" sz="2000" dirty="0" err="1">
                <a:latin typeface="Palatino Linotype" panose="02040502050505030304" pitchFamily="18" charset="0"/>
              </a:rPr>
              <a:t>tumor</a:t>
            </a:r>
            <a:r>
              <a:rPr lang="en-GB" sz="2000" dirty="0">
                <a:latin typeface="Palatino Linotype" panose="02040502050505030304" pitchFamily="18" charset="0"/>
              </a:rPr>
              <a:t> and kill </a:t>
            </a:r>
            <a:r>
              <a:rPr lang="en-GB" sz="2000" dirty="0" err="1">
                <a:latin typeface="Palatino Linotype" panose="02040502050505030304" pitchFamily="18" charset="0"/>
              </a:rPr>
              <a:t>tumor</a:t>
            </a:r>
            <a:r>
              <a:rPr lang="en-GB" sz="2000" dirty="0">
                <a:latin typeface="Palatino Linotype" panose="02040502050505030304" pitchFamily="18" charset="0"/>
              </a:rPr>
              <a:t> cells. </a:t>
            </a:r>
          </a:p>
        </p:txBody>
      </p:sp>
      <p:pic>
        <p:nvPicPr>
          <p:cNvPr id="5" name="Picture 4">
            <a:extLst>
              <a:ext uri="{FF2B5EF4-FFF2-40B4-BE49-F238E27FC236}">
                <a16:creationId xmlns:a16="http://schemas.microsoft.com/office/drawing/2014/main" id="{0BB133FA-4F67-47A1-7304-35A1B0AC9518}"/>
              </a:ext>
            </a:extLst>
          </p:cNvPr>
          <p:cNvPicPr>
            <a:picLocks noChangeAspect="1"/>
          </p:cNvPicPr>
          <p:nvPr/>
        </p:nvPicPr>
        <p:blipFill rotWithShape="1">
          <a:blip r:embed="rId2"/>
          <a:srcRect t="2171" r="-1" b="3205"/>
          <a:stretch/>
        </p:blipFill>
        <p:spPr>
          <a:xfrm>
            <a:off x="5882640" y="172720"/>
            <a:ext cx="6144632" cy="6442405"/>
          </a:xfrm>
          <a:prstGeom prst="rect">
            <a:avLst/>
          </a:prstGeom>
        </p:spPr>
      </p:pic>
    </p:spTree>
    <p:extLst>
      <p:ext uri="{BB962C8B-B14F-4D97-AF65-F5344CB8AC3E}">
        <p14:creationId xmlns:p14="http://schemas.microsoft.com/office/powerpoint/2010/main" val="2438302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365760" y="1138036"/>
            <a:ext cx="8138160" cy="1402470"/>
          </a:xfrm>
        </p:spPr>
        <p:txBody>
          <a:bodyPr anchor="t">
            <a:normAutofit/>
          </a:bodyPr>
          <a:lstStyle/>
          <a:p>
            <a:r>
              <a:rPr lang="en-GB" sz="3200" dirty="0">
                <a:latin typeface="Palatino Linotype" panose="02040502050505030304" pitchFamily="18" charset="0"/>
              </a:rPr>
              <a:t>Evasion of immune responses by </a:t>
            </a:r>
            <a:r>
              <a:rPr lang="en-GB" sz="3200" dirty="0" err="1">
                <a:latin typeface="Palatino Linotype" panose="02040502050505030304" pitchFamily="18" charset="0"/>
              </a:rPr>
              <a:t>tumors</a:t>
            </a:r>
            <a:endParaRPr lang="en-GB" sz="3200" dirty="0">
              <a:latin typeface="Palatino Linotype" panose="02040502050505030304" pitchFamily="18" charset="0"/>
            </a:endParaRPr>
          </a:p>
        </p:txBody>
      </p:sp>
      <p:cxnSp>
        <p:nvCxnSpPr>
          <p:cNvPr id="10" name="Straight Connector 9">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60" y="2551176"/>
            <a:ext cx="6482080" cy="3591207"/>
          </a:xfrm>
        </p:spPr>
        <p:txBody>
          <a:bodyPr>
            <a:normAutofit fontScale="92500" lnSpcReduction="10000"/>
          </a:bodyPr>
          <a:lstStyle/>
          <a:p>
            <a:pPr algn="just"/>
            <a:r>
              <a:rPr lang="en-GB" sz="2000" dirty="0">
                <a:latin typeface="Palatino Linotype" panose="02040502050505030304" pitchFamily="18" charset="0"/>
              </a:rPr>
              <a:t>Immune responses often fail to check </a:t>
            </a:r>
            <a:r>
              <a:rPr lang="en-GB" sz="2000" dirty="0" err="1">
                <a:latin typeface="Palatino Linotype" panose="02040502050505030304" pitchFamily="18" charset="0"/>
              </a:rPr>
              <a:t>tumor</a:t>
            </a:r>
            <a:r>
              <a:rPr lang="en-GB" sz="2000" dirty="0">
                <a:latin typeface="Palatino Linotype" panose="02040502050505030304" pitchFamily="18" charset="0"/>
              </a:rPr>
              <a:t> growth because cancers evade immune recognition or resist immune eﬀector mechanisms.</a:t>
            </a:r>
          </a:p>
          <a:p>
            <a:pPr algn="just"/>
            <a:endParaRPr lang="en-GB" sz="2000" dirty="0">
              <a:latin typeface="Palatino Linotype" panose="02040502050505030304" pitchFamily="18" charset="0"/>
            </a:endParaRPr>
          </a:p>
          <a:p>
            <a:pPr algn="just"/>
            <a:r>
              <a:rPr lang="en-GB" sz="2000" dirty="0">
                <a:latin typeface="Palatino Linotype" panose="02040502050505030304" pitchFamily="18" charset="0"/>
              </a:rPr>
              <a:t>Antitumor immunity develops when T cells recognize </a:t>
            </a:r>
            <a:r>
              <a:rPr lang="en-GB" sz="2000" dirty="0" err="1">
                <a:latin typeface="Palatino Linotype" panose="02040502050505030304" pitchFamily="18" charset="0"/>
              </a:rPr>
              <a:t>tumor</a:t>
            </a:r>
            <a:r>
              <a:rPr lang="en-GB" sz="2000" dirty="0">
                <a:latin typeface="Palatino Linotype" panose="02040502050505030304" pitchFamily="18" charset="0"/>
              </a:rPr>
              <a:t> antigens and are activated. Tumor cells may evade immune responses by losing expression of antigens or major histocompatibility complex (MHC) molecules or by producing immunosuppressive cytokines or ligands such as PD-L1 for inhibitory receptors on T cells. </a:t>
            </a:r>
            <a:r>
              <a:rPr lang="en-GB" sz="2000" dirty="0" err="1">
                <a:latin typeface="Palatino Linotype" panose="02040502050505030304" pitchFamily="18" charset="0"/>
              </a:rPr>
              <a:t>Tumors</a:t>
            </a:r>
            <a:r>
              <a:rPr lang="en-GB" sz="2000" dirty="0">
                <a:latin typeface="Palatino Linotype" panose="02040502050505030304" pitchFamily="18" charset="0"/>
              </a:rPr>
              <a:t> may also create an immunosuppressive microenvironment with regulatory T cells and </a:t>
            </a:r>
            <a:r>
              <a:rPr lang="en-GB" sz="2000" dirty="0" err="1">
                <a:latin typeface="Palatino Linotype" panose="02040502050505030304" pitchFamily="18" charset="0"/>
              </a:rPr>
              <a:t>antiinﬂammatory</a:t>
            </a:r>
            <a:r>
              <a:rPr lang="en-GB" sz="2000" dirty="0">
                <a:latin typeface="Palatino Linotype" panose="02040502050505030304" pitchFamily="18" charset="0"/>
              </a:rPr>
              <a:t> myeloid cells</a:t>
            </a:r>
          </a:p>
        </p:txBody>
      </p:sp>
      <p:pic>
        <p:nvPicPr>
          <p:cNvPr id="6" name="Picture 5">
            <a:extLst>
              <a:ext uri="{FF2B5EF4-FFF2-40B4-BE49-F238E27FC236}">
                <a16:creationId xmlns:a16="http://schemas.microsoft.com/office/drawing/2014/main" id="{D8650E1E-B88F-F271-41E3-4B6169548FE6}"/>
              </a:ext>
            </a:extLst>
          </p:cNvPr>
          <p:cNvPicPr>
            <a:picLocks noChangeAspect="1"/>
          </p:cNvPicPr>
          <p:nvPr/>
        </p:nvPicPr>
        <p:blipFill>
          <a:blip r:embed="rId2"/>
          <a:stretch>
            <a:fillRect/>
          </a:stretch>
        </p:blipFill>
        <p:spPr>
          <a:xfrm>
            <a:off x="8245628" y="0"/>
            <a:ext cx="3666184" cy="6858000"/>
          </a:xfrm>
          <a:prstGeom prst="rect">
            <a:avLst/>
          </a:prstGeom>
        </p:spPr>
      </p:pic>
    </p:spTree>
    <p:extLst>
      <p:ext uri="{BB962C8B-B14F-4D97-AF65-F5344CB8AC3E}">
        <p14:creationId xmlns:p14="http://schemas.microsoft.com/office/powerpoint/2010/main" val="3060838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677333" y="6096"/>
            <a:ext cx="10774437" cy="579120"/>
          </a:xfrm>
        </p:spPr>
        <p:txBody>
          <a:bodyPr>
            <a:normAutofit/>
          </a:bodyPr>
          <a:lstStyle/>
          <a:p>
            <a:pPr algn="ctr"/>
            <a:r>
              <a:rPr lang="en-GB" sz="2800" dirty="0">
                <a:latin typeface="Palatino Linotype" panose="02040502050505030304" pitchFamily="18" charset="0"/>
              </a:rPr>
              <a:t>Immunotherapy- the beginnings</a:t>
            </a:r>
          </a:p>
        </p:txBody>
      </p: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65759" y="981777"/>
            <a:ext cx="11314611" cy="5695469"/>
          </a:xfrm>
        </p:spPr>
        <p:txBody>
          <a:bodyPr>
            <a:normAutofit/>
          </a:bodyPr>
          <a:lstStyle/>
          <a:p>
            <a:pPr marL="0" indent="0" algn="just">
              <a:buNone/>
            </a:pPr>
            <a:r>
              <a:rPr lang="en-GB" sz="1800" dirty="0">
                <a:latin typeface="Palatino Linotype" panose="02040502050505030304" pitchFamily="18" charset="0"/>
              </a:rPr>
              <a:t>Three key observations that enabled the emergence of immunotherapy:</a:t>
            </a: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spontaneous remission of some </a:t>
            </a:r>
            <a:r>
              <a:rPr lang="en-GB" sz="1800" dirty="0" err="1">
                <a:latin typeface="Palatino Linotype" panose="02040502050505030304" pitchFamily="18" charset="0"/>
              </a:rPr>
              <a:t>tumors</a:t>
            </a:r>
            <a:endParaRPr lang="en-GB" sz="1800" dirty="0">
              <a:latin typeface="Palatino Linotype" panose="02040502050505030304" pitchFamily="18" charset="0"/>
            </a:endParaRP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increased incidence of </a:t>
            </a:r>
            <a:r>
              <a:rPr lang="en-GB" sz="1800" dirty="0" err="1">
                <a:latin typeface="Palatino Linotype" panose="02040502050505030304" pitchFamily="18" charset="0"/>
              </a:rPr>
              <a:t>tumors</a:t>
            </a:r>
            <a:r>
              <a:rPr lang="en-GB" sz="1800" dirty="0">
                <a:latin typeface="Palatino Linotype" panose="02040502050505030304" pitchFamily="18" charset="0"/>
              </a:rPr>
              <a:t> in immunosuppressed persons</a:t>
            </a:r>
          </a:p>
          <a:p>
            <a:pPr algn="just"/>
            <a:endParaRPr lang="en-GB" sz="1800" dirty="0">
              <a:latin typeface="Palatino Linotype" panose="02040502050505030304" pitchFamily="18" charset="0"/>
            </a:endParaRPr>
          </a:p>
          <a:p>
            <a:pPr algn="just"/>
            <a:r>
              <a:rPr lang="en-GB" sz="1800" dirty="0">
                <a:latin typeface="Palatino Linotype" panose="02040502050505030304" pitchFamily="18" charset="0"/>
              </a:rPr>
              <a:t>the presence of lymphocytic infiltrates in </a:t>
            </a:r>
            <a:r>
              <a:rPr lang="en-GB" sz="1800" dirty="0" err="1">
                <a:latin typeface="Palatino Linotype" panose="02040502050505030304" pitchFamily="18" charset="0"/>
              </a:rPr>
              <a:t>tumors</a:t>
            </a:r>
            <a:endParaRPr lang="en-GB" sz="1800" dirty="0">
              <a:latin typeface="Palatino Linotype" panose="02040502050505030304" pitchFamily="18" charset="0"/>
            </a:endParaRPr>
          </a:p>
        </p:txBody>
      </p:sp>
    </p:spTree>
    <p:extLst>
      <p:ext uri="{BB962C8B-B14F-4D97-AF65-F5344CB8AC3E}">
        <p14:creationId xmlns:p14="http://schemas.microsoft.com/office/powerpoint/2010/main" val="2932296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8153400" y="1128094"/>
            <a:ext cx="3434180" cy="1415270"/>
          </a:xfrm>
        </p:spPr>
        <p:txBody>
          <a:bodyPr anchor="t">
            <a:normAutofit/>
          </a:bodyPr>
          <a:lstStyle/>
          <a:p>
            <a:r>
              <a:rPr lang="en-GB" sz="3200" dirty="0">
                <a:latin typeface="Palatino Linotype" panose="02040502050505030304" pitchFamily="18" charset="0"/>
              </a:rPr>
              <a:t>Immunotherapy- the beginnings</a:t>
            </a:r>
          </a:p>
        </p:txBody>
      </p:sp>
      <p:sp>
        <p:nvSpPr>
          <p:cNvPr id="10" name="Rectangle 9">
            <a:extLst>
              <a:ext uri="{FF2B5EF4-FFF2-40B4-BE49-F238E27FC236}">
                <a16:creationId xmlns:a16="http://schemas.microsoft.com/office/drawing/2014/main" id="{7ED7575E-88D2-B771-681D-46A7E5541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76457" cy="6858000"/>
          </a:xfrm>
          <a:prstGeom prst="rect">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ouple of men in white coats&#10;&#10;Description automatically generated">
            <a:extLst>
              <a:ext uri="{FF2B5EF4-FFF2-40B4-BE49-F238E27FC236}">
                <a16:creationId xmlns:a16="http://schemas.microsoft.com/office/drawing/2014/main" id="{18FDFBB7-47CB-734F-EF5D-E66A130BE1D5}"/>
              </a:ext>
            </a:extLst>
          </p:cNvPr>
          <p:cNvPicPr>
            <a:picLocks noChangeAspect="1"/>
          </p:cNvPicPr>
          <p:nvPr/>
        </p:nvPicPr>
        <p:blipFill>
          <a:blip r:embed="rId2"/>
          <a:stretch>
            <a:fillRect/>
          </a:stretch>
        </p:blipFill>
        <p:spPr>
          <a:xfrm>
            <a:off x="124573" y="1433527"/>
            <a:ext cx="7328960" cy="4708856"/>
          </a:xfrm>
          <a:prstGeom prst="rect">
            <a:avLst/>
          </a:prstGeom>
        </p:spPr>
      </p:pic>
      <p:cxnSp>
        <p:nvCxnSpPr>
          <p:cNvPr id="12" name="Straight Connector 11">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9939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8153400" y="2543364"/>
            <a:ext cx="3434180" cy="3599019"/>
          </a:xfrm>
        </p:spPr>
        <p:txBody>
          <a:bodyPr>
            <a:normAutofit/>
          </a:bodyPr>
          <a:lstStyle/>
          <a:p>
            <a:pPr algn="just"/>
            <a:r>
              <a:rPr lang="en-GB" sz="2000" dirty="0">
                <a:latin typeface="Palatino Linotype" panose="02040502050505030304" pitchFamily="18" charset="0"/>
              </a:rPr>
              <a:t>William Bradley Coley, 19th century, American surgeon who established the connection between infection and spontaneous </a:t>
            </a:r>
            <a:r>
              <a:rPr lang="en-GB" sz="2000" dirty="0" err="1">
                <a:latin typeface="Palatino Linotype" panose="02040502050505030304" pitchFamily="18" charset="0"/>
              </a:rPr>
              <a:t>tumor</a:t>
            </a:r>
            <a:r>
              <a:rPr lang="en-GB" sz="2000" dirty="0">
                <a:latin typeface="Palatino Linotype" panose="02040502050505030304" pitchFamily="18" charset="0"/>
              </a:rPr>
              <a:t> regression.</a:t>
            </a:r>
          </a:p>
          <a:p>
            <a:pPr algn="just"/>
            <a:endParaRPr lang="en-GB" sz="2000" dirty="0">
              <a:latin typeface="Palatino Linotype" panose="02040502050505030304" pitchFamily="18" charset="0"/>
            </a:endParaRPr>
          </a:p>
          <a:p>
            <a:pPr algn="just"/>
            <a:r>
              <a:rPr lang="en-GB" sz="2000" dirty="0">
                <a:latin typeface="Palatino Linotype" panose="02040502050505030304" pitchFamily="18" charset="0"/>
              </a:rPr>
              <a:t>Used bacterial toxins in </a:t>
            </a:r>
            <a:r>
              <a:rPr lang="en-GB" sz="2000" dirty="0" err="1">
                <a:latin typeface="Palatino Linotype" panose="02040502050505030304" pitchFamily="18" charset="0"/>
              </a:rPr>
              <a:t>tumor</a:t>
            </a:r>
            <a:r>
              <a:rPr lang="en-GB" sz="2000" dirty="0">
                <a:latin typeface="Palatino Linotype" panose="02040502050505030304" pitchFamily="18" charset="0"/>
              </a:rPr>
              <a:t> therapy.</a:t>
            </a:r>
            <a:endParaRPr lang="sr-Cyrl-RS" sz="2000" dirty="0">
              <a:latin typeface="Palatino Linotype" panose="02040502050505030304" pitchFamily="18" charset="0"/>
            </a:endParaRPr>
          </a:p>
        </p:txBody>
      </p:sp>
    </p:spTree>
    <p:extLst>
      <p:ext uri="{BB962C8B-B14F-4D97-AF65-F5344CB8AC3E}">
        <p14:creationId xmlns:p14="http://schemas.microsoft.com/office/powerpoint/2010/main" val="1375200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508F7-713E-0EA7-E8D2-10C5A35C2F44}"/>
              </a:ext>
            </a:extLst>
          </p:cNvPr>
          <p:cNvSpPr>
            <a:spLocks noGrp="1"/>
          </p:cNvSpPr>
          <p:nvPr>
            <p:ph type="title"/>
          </p:nvPr>
        </p:nvSpPr>
        <p:spPr>
          <a:xfrm>
            <a:off x="753389" y="1138265"/>
            <a:ext cx="4843762" cy="1401183"/>
          </a:xfrm>
        </p:spPr>
        <p:txBody>
          <a:bodyPr anchor="t">
            <a:normAutofit/>
          </a:bodyPr>
          <a:lstStyle/>
          <a:p>
            <a:r>
              <a:rPr lang="en-US" sz="3200" dirty="0">
                <a:latin typeface="Palatino Linotype" panose="02040502050505030304" pitchFamily="18" charset="0"/>
              </a:rPr>
              <a:t>Coley’s Toxin</a:t>
            </a:r>
            <a:endParaRPr lang="en-GB" sz="3200" dirty="0">
              <a:latin typeface="Palatino Linotype" panose="02040502050505030304" pitchFamily="18" charset="0"/>
            </a:endParaRPr>
          </a:p>
        </p:txBody>
      </p:sp>
      <p:cxnSp>
        <p:nvCxnSpPr>
          <p:cNvPr id="10" name="Straight Connector 9">
            <a:extLst>
              <a:ext uri="{FF2B5EF4-FFF2-40B4-BE49-F238E27FC236}">
                <a16:creationId xmlns:a16="http://schemas.microsoft.com/office/drawing/2014/main" id="{FC23E3B9-5ABF-58B3-E2B0-E9A5DAA900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1462"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2DF4EF-88A8-B1F8-CDF6-F3734D6C2781}"/>
              </a:ext>
            </a:extLst>
          </p:cNvPr>
          <p:cNvSpPr>
            <a:spLocks noGrp="1"/>
          </p:cNvSpPr>
          <p:nvPr>
            <p:ph idx="1"/>
          </p:nvPr>
        </p:nvSpPr>
        <p:spPr>
          <a:xfrm>
            <a:off x="304800" y="1899920"/>
            <a:ext cx="5791200" cy="4810442"/>
          </a:xfrm>
        </p:spPr>
        <p:txBody>
          <a:bodyPr>
            <a:normAutofit/>
          </a:bodyPr>
          <a:lstStyle/>
          <a:p>
            <a:pPr algn="just"/>
            <a:r>
              <a:rPr lang="en-GB" sz="1800" dirty="0">
                <a:latin typeface="Palatino Linotype" panose="02040502050505030304" pitchFamily="18" charset="0"/>
              </a:rPr>
              <a:t>Invented by </a:t>
            </a:r>
            <a:r>
              <a:rPr lang="en-GB" sz="1800" dirty="0" err="1">
                <a:latin typeface="Palatino Linotype" panose="02040502050505030304" pitchFamily="18" charset="0"/>
              </a:rPr>
              <a:t>Dr.</a:t>
            </a:r>
            <a:r>
              <a:rPr lang="en-GB" sz="1800" dirty="0">
                <a:latin typeface="Palatino Linotype" panose="02040502050505030304" pitchFamily="18" charset="0"/>
              </a:rPr>
              <a:t> William Coley in 1890’s</a:t>
            </a:r>
          </a:p>
          <a:p>
            <a:pPr algn="just"/>
            <a:r>
              <a:rPr lang="en-GB" sz="1800" dirty="0">
                <a:latin typeface="Palatino Linotype" panose="02040502050505030304" pitchFamily="18" charset="0"/>
              </a:rPr>
              <a:t>Recipe: Meat-water + salt + peptone + bacteria</a:t>
            </a:r>
          </a:p>
          <a:p>
            <a:pPr algn="just"/>
            <a:r>
              <a:rPr lang="en-GB" sz="1800" dirty="0">
                <a:latin typeface="Palatino Linotype" panose="02040502050505030304" pitchFamily="18" charset="0"/>
              </a:rPr>
              <a:t>Induce infection to recruit immune cells to kill cancer</a:t>
            </a:r>
          </a:p>
          <a:p>
            <a:pPr algn="just"/>
            <a:r>
              <a:rPr lang="en-GB" sz="1800" dirty="0">
                <a:latin typeface="Palatino Linotype" panose="02040502050505030304" pitchFamily="18" charset="0"/>
              </a:rPr>
              <a:t>No understanding of immune system, genes, mutations at that time</a:t>
            </a:r>
          </a:p>
          <a:p>
            <a:pPr algn="just"/>
            <a:r>
              <a:rPr lang="en-GB" sz="1800" dirty="0">
                <a:latin typeface="Palatino Linotype" panose="02040502050505030304" pitchFamily="18" charset="0"/>
              </a:rPr>
              <a:t>Inconsistency of efficacy reporting:</a:t>
            </a:r>
          </a:p>
          <a:p>
            <a:pPr algn="just"/>
            <a:r>
              <a:rPr lang="en-GB" sz="1800" dirty="0">
                <a:latin typeface="Palatino Linotype" panose="02040502050505030304" pitchFamily="18" charset="0"/>
              </a:rPr>
              <a:t>Coley’s daughter: 500 remissions out of 1000 patients</a:t>
            </a:r>
          </a:p>
          <a:p>
            <a:pPr algn="just"/>
            <a:r>
              <a:rPr lang="en-GB" sz="1800" dirty="0">
                <a:latin typeface="Palatino Linotype" panose="02040502050505030304" pitchFamily="18" charset="0"/>
              </a:rPr>
              <a:t>A 1960 report: 20 out of 93</a:t>
            </a:r>
          </a:p>
          <a:p>
            <a:pPr algn="just"/>
            <a:r>
              <a:rPr lang="en-GB" sz="1800" dirty="0">
                <a:latin typeface="Palatino Linotype" panose="02040502050505030304" pitchFamily="18" charset="0"/>
              </a:rPr>
              <a:t>Serious side effect (including death)</a:t>
            </a:r>
          </a:p>
          <a:p>
            <a:pPr algn="just"/>
            <a:endParaRPr lang="en-GB" sz="1800" dirty="0">
              <a:latin typeface="Palatino Linotype" panose="02040502050505030304" pitchFamily="18" charset="0"/>
            </a:endParaRPr>
          </a:p>
        </p:txBody>
      </p:sp>
      <p:pic>
        <p:nvPicPr>
          <p:cNvPr id="9" name="Picture 8">
            <a:extLst>
              <a:ext uri="{FF2B5EF4-FFF2-40B4-BE49-F238E27FC236}">
                <a16:creationId xmlns:a16="http://schemas.microsoft.com/office/drawing/2014/main" id="{ED900155-4D11-2E0F-27EF-7416054D44F2}"/>
              </a:ext>
            </a:extLst>
          </p:cNvPr>
          <p:cNvPicPr>
            <a:picLocks noChangeAspect="1"/>
          </p:cNvPicPr>
          <p:nvPr/>
        </p:nvPicPr>
        <p:blipFill>
          <a:blip r:embed="rId2"/>
          <a:stretch>
            <a:fillRect/>
          </a:stretch>
        </p:blipFill>
        <p:spPr>
          <a:xfrm>
            <a:off x="7146290" y="1268586"/>
            <a:ext cx="2857500" cy="2628900"/>
          </a:xfrm>
          <a:prstGeom prst="rect">
            <a:avLst/>
          </a:prstGeom>
        </p:spPr>
      </p:pic>
      <p:sp>
        <p:nvSpPr>
          <p:cNvPr id="12" name="TextBox 11">
            <a:extLst>
              <a:ext uri="{FF2B5EF4-FFF2-40B4-BE49-F238E27FC236}">
                <a16:creationId xmlns:a16="http://schemas.microsoft.com/office/drawing/2014/main" id="{880D5DFA-4000-D93C-5EF8-32368C430430}"/>
              </a:ext>
            </a:extLst>
          </p:cNvPr>
          <p:cNvSpPr txBox="1"/>
          <p:nvPr/>
        </p:nvSpPr>
        <p:spPr>
          <a:xfrm>
            <a:off x="6963410" y="4305141"/>
            <a:ext cx="4832350" cy="2031325"/>
          </a:xfrm>
          <a:prstGeom prst="rect">
            <a:avLst/>
          </a:prstGeom>
          <a:noFill/>
        </p:spPr>
        <p:txBody>
          <a:bodyPr wrap="square">
            <a:spAutoFit/>
          </a:bodyPr>
          <a:lstStyle/>
          <a:p>
            <a:r>
              <a:rPr lang="en-GB" dirty="0">
                <a:latin typeface="Palatino Linotype" panose="02040502050505030304" pitchFamily="18" charset="0"/>
              </a:rPr>
              <a:t>Setbacks for immunotherapy:</a:t>
            </a:r>
          </a:p>
          <a:p>
            <a:pPr marL="285750" indent="-285750">
              <a:buFont typeface="Arial" panose="020B0604020202020204" pitchFamily="34" charset="0"/>
              <a:buChar char="•"/>
            </a:pPr>
            <a:r>
              <a:rPr lang="en-GB" dirty="0">
                <a:latin typeface="Palatino Linotype" panose="02040502050505030304" pitchFamily="18" charset="0"/>
              </a:rPr>
              <a:t>1952, Park Davis stopped production </a:t>
            </a:r>
          </a:p>
          <a:p>
            <a:pPr marL="285750" indent="-285750">
              <a:buFont typeface="Arial" panose="020B0604020202020204" pitchFamily="34" charset="0"/>
              <a:buChar char="•"/>
            </a:pPr>
            <a:r>
              <a:rPr lang="en-GB" dirty="0">
                <a:latin typeface="Palatino Linotype" panose="02040502050505030304" pitchFamily="18" charset="0"/>
              </a:rPr>
              <a:t>1963, FDA not acknowledge as a proven cancer therapy</a:t>
            </a:r>
          </a:p>
          <a:p>
            <a:pPr marL="285750" indent="-285750">
              <a:buFont typeface="Arial" panose="020B0604020202020204" pitchFamily="34" charset="0"/>
              <a:buChar char="•"/>
            </a:pPr>
            <a:r>
              <a:rPr lang="en-GB" dirty="0">
                <a:latin typeface="Palatino Linotype" panose="02040502050505030304" pitchFamily="18" charset="0"/>
              </a:rPr>
              <a:t>1965, American Cancer Society called it “Unproven Methods of Cancer Management”</a:t>
            </a:r>
          </a:p>
        </p:txBody>
      </p:sp>
    </p:spTree>
    <p:extLst>
      <p:ext uri="{BB962C8B-B14F-4D97-AF65-F5344CB8AC3E}">
        <p14:creationId xmlns:p14="http://schemas.microsoft.com/office/powerpoint/2010/main" val="36077438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4330</TotalTime>
  <Words>2178</Words>
  <Application>Microsoft Office PowerPoint</Application>
  <PresentationFormat>Widescreen</PresentationFormat>
  <Paragraphs>175</Paragraphs>
  <Slides>26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Calibri Light</vt:lpstr>
      <vt:lpstr>Palatino Linotype</vt:lpstr>
      <vt:lpstr>Wingdings 3</vt:lpstr>
      <vt:lpstr>Office Theme</vt:lpstr>
      <vt:lpstr>Application of biological therapy  in medicine  TUMOR THERAPY WITH IMMUNE CHECKPOINT INHIBITORS</vt:lpstr>
      <vt:lpstr>How does cancer develop?</vt:lpstr>
      <vt:lpstr>Surgery/Radiation/Chemotherapy</vt:lpstr>
      <vt:lpstr>Immunotherapy</vt:lpstr>
      <vt:lpstr>Immune response against tumors</vt:lpstr>
      <vt:lpstr>Evasion of immune responses by tumors</vt:lpstr>
      <vt:lpstr>Immunotherapy- the beginnings</vt:lpstr>
      <vt:lpstr>Immunotherapy- the beginnings</vt:lpstr>
      <vt:lpstr>Coley’s Toxin</vt:lpstr>
      <vt:lpstr>Long road to modern immuno-oncology therapy</vt:lpstr>
      <vt:lpstr>Immunotherapy With Monoclonal Antibodies</vt:lpstr>
      <vt:lpstr>Immune Checkpoint Blockade</vt:lpstr>
      <vt:lpstr>Inhibitory Receptors of T Cells</vt:lpstr>
      <vt:lpstr>Immune Checkpoint Blockade</vt:lpstr>
      <vt:lpstr>Immune Checkpoint Blockade</vt:lpstr>
      <vt:lpstr>anti-CTLA4 antibodies </vt:lpstr>
      <vt:lpstr>PD-1/PD-L1 Inhibitors</vt:lpstr>
      <vt:lpstr>Blocking the PD-L1/PD-1 axis restores, or prevents loss of, T cell activity</vt:lpstr>
      <vt:lpstr>PowerPoint Presentation</vt:lpstr>
      <vt:lpstr>The efficacy of therapy</vt:lpstr>
      <vt:lpstr>The efficacy of therapy</vt:lpstr>
      <vt:lpstr>PowerPoint Presentation</vt:lpstr>
      <vt:lpstr>The combined therapy</vt:lpstr>
      <vt:lpstr>PowerPoint Presentation</vt:lpstr>
      <vt:lpstr>Toxicity</vt:lpstr>
      <vt:lpstr>Literature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ivanjovanovic77@gmail.com</dc:creator>
  <cp:lastModifiedBy>ivanjovanovic77@gmail.com</cp:lastModifiedBy>
  <cp:revision>46</cp:revision>
  <dcterms:created xsi:type="dcterms:W3CDTF">2023-11-22T09:17:21Z</dcterms:created>
  <dcterms:modified xsi:type="dcterms:W3CDTF">2023-11-27T17:10:21Z</dcterms:modified>
</cp:coreProperties>
</file>